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7"/>
  </p:notesMasterIdLst>
  <p:sldIdLst>
    <p:sldId id="257" r:id="rId2"/>
    <p:sldId id="262" r:id="rId3"/>
    <p:sldId id="269" r:id="rId4"/>
    <p:sldId id="286" r:id="rId5"/>
    <p:sldId id="277" r:id="rId6"/>
    <p:sldId id="283" r:id="rId7"/>
    <p:sldId id="284" r:id="rId8"/>
    <p:sldId id="287" r:id="rId9"/>
    <p:sldId id="273" r:id="rId10"/>
    <p:sldId id="274" r:id="rId11"/>
    <p:sldId id="285" r:id="rId12"/>
    <p:sldId id="279" r:id="rId13"/>
    <p:sldId id="280" r:id="rId14"/>
    <p:sldId id="288" r:id="rId15"/>
    <p:sldId id="28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3595"/>
    <a:srgbClr val="E23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51"/>
    <p:restoredTop sz="79533"/>
  </p:normalViewPr>
  <p:slideViewPr>
    <p:cSldViewPr snapToGrid="0" snapToObjects="1">
      <p:cViewPr varScale="1">
        <p:scale>
          <a:sx n="99" d="100"/>
          <a:sy n="99" d="100"/>
        </p:scale>
        <p:origin x="14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B8454-7CCA-6F40-87BA-3B431E6DD087}" type="datetimeFigureOut">
              <a:rPr lang="en-US" smtClean="0"/>
              <a:t>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AF597-C05C-DD47-B4C5-47AD64E89B55}" type="slidenum">
              <a:rPr lang="en-US" smtClean="0"/>
              <a:t>‹#›</a:t>
            </a:fld>
            <a:endParaRPr lang="en-US"/>
          </a:p>
        </p:txBody>
      </p:sp>
    </p:spTree>
    <p:extLst>
      <p:ext uri="{BB962C8B-B14F-4D97-AF65-F5344CB8AC3E}">
        <p14:creationId xmlns:p14="http://schemas.microsoft.com/office/powerpoint/2010/main" val="316067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www.guttmacher.org/fact-sheet/state-facts-about-abortion-georgia"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www.pwn-usa.org/policy-agenda/women-centered-care/rwp-repor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www.pwn-usa.org/policy-agenda/women-centered-care/rwp-repor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www.pwn-usa.org/policy-agenda/women-centered-care/rwp-repor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651CB-9BD6-4BAD-8C80-0FA7659B90AA}" type="slidenum">
              <a:rPr lang="en-US" smtClean="0"/>
              <a:t>1</a:t>
            </a:fld>
            <a:endParaRPr lang="en-US"/>
          </a:p>
        </p:txBody>
      </p:sp>
    </p:spTree>
    <p:extLst>
      <p:ext uri="{BB962C8B-B14F-4D97-AF65-F5344CB8AC3E}">
        <p14:creationId xmlns:p14="http://schemas.microsoft.com/office/powerpoint/2010/main" val="173829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US" sz="1200" dirty="0" smtClean="0">
                <a:hlinkClick r:id="rId3"/>
              </a:rPr>
              <a:t>https://www.guttmacher.org/fact-sheet/state-facts-about-abortion-georgia</a:t>
            </a:r>
            <a:r>
              <a:rPr lang="en-US" sz="1200" dirty="0" smtClean="0"/>
              <a:t> </a:t>
            </a:r>
          </a:p>
          <a:p>
            <a:pPr marL="0" indent="0">
              <a:lnSpc>
                <a:spcPct val="100000"/>
              </a:lnSpc>
              <a:spcBef>
                <a:spcPts val="0"/>
              </a:spcBef>
              <a:buNone/>
            </a:pPr>
            <a:r>
              <a:rPr lang="en-US" sz="1200" dirty="0" smtClean="0"/>
              <a:t>http://</a:t>
            </a:r>
            <a:r>
              <a:rPr lang="en-US" sz="1200" dirty="0" err="1" smtClean="0"/>
              <a:t>www.advocatesforyouth.org</a:t>
            </a:r>
            <a:r>
              <a:rPr lang="en-US" sz="1200" dirty="0" smtClean="0"/>
              <a:t>/publications/publications-a-z/635-georgias-youth-focus-on-sexual-and-reproductive-health</a:t>
            </a:r>
          </a:p>
          <a:p>
            <a:endParaRPr lang="en-US" dirty="0"/>
          </a:p>
        </p:txBody>
      </p:sp>
      <p:sp>
        <p:nvSpPr>
          <p:cNvPr id="4" name="Slide Number Placeholder 3"/>
          <p:cNvSpPr>
            <a:spLocks noGrp="1"/>
          </p:cNvSpPr>
          <p:nvPr>
            <p:ph type="sldNum" sz="quarter" idx="10"/>
          </p:nvPr>
        </p:nvSpPr>
        <p:spPr/>
        <p:txBody>
          <a:bodyPr/>
          <a:lstStyle/>
          <a:p>
            <a:fld id="{F05AF597-C05C-DD47-B4C5-47AD64E89B55}" type="slidenum">
              <a:rPr lang="en-US" smtClean="0"/>
              <a:t>9</a:t>
            </a:fld>
            <a:endParaRPr lang="en-US"/>
          </a:p>
        </p:txBody>
      </p:sp>
    </p:spTree>
    <p:extLst>
      <p:ext uri="{BB962C8B-B14F-4D97-AF65-F5344CB8AC3E}">
        <p14:creationId xmlns:p14="http://schemas.microsoft.com/office/powerpoint/2010/main" val="1065788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data from a survey of 180 WLHIV PWN conducted in 2015. Full report is available</a:t>
            </a:r>
            <a:r>
              <a:rPr lang="en-US" baseline="0" dirty="0" smtClean="0"/>
              <a:t> at </a:t>
            </a:r>
            <a:r>
              <a:rPr lang="en-US" sz="1200" b="0" i="0" kern="1200" dirty="0" smtClean="0">
                <a:solidFill>
                  <a:schemeClr val="tx1"/>
                </a:solidFill>
                <a:effectLst/>
                <a:latin typeface="+mn-lt"/>
                <a:ea typeface="+mn-ea"/>
                <a:cs typeface="+mn-cs"/>
                <a:hlinkClick r:id="rId3"/>
              </a:rPr>
              <a:t>https://www.pwn-usa.org/policy-agenda/women-centered-care/</a:t>
            </a:r>
            <a:r>
              <a:rPr lang="en-US" sz="1200" b="1" i="0" kern="1200" dirty="0" smtClean="0">
                <a:solidFill>
                  <a:schemeClr val="tx1"/>
                </a:solidFill>
                <a:effectLst/>
                <a:latin typeface="+mn-lt"/>
                <a:ea typeface="+mn-ea"/>
                <a:cs typeface="+mn-cs"/>
                <a:hlinkClick r:id="rId3"/>
              </a:rPr>
              <a:t>rwp-report</a:t>
            </a:r>
            <a:r>
              <a:rPr lang="en-US" sz="1200" b="0" i="0" kern="1200" dirty="0" smtClean="0">
                <a:solidFill>
                  <a:schemeClr val="tx1"/>
                </a:solidFill>
                <a:effectLst/>
                <a:latin typeface="+mn-lt"/>
                <a:ea typeface="+mn-ea"/>
                <a:cs typeface="+mn-cs"/>
                <a:hlinkClick r:id="rId3"/>
              </a:rPr>
              <a:t>/</a:t>
            </a:r>
            <a:r>
              <a:rPr lang="en-US" sz="1200" b="0" i="0" kern="1200" dirty="0" smtClean="0">
                <a:solidFill>
                  <a:schemeClr val="tx1"/>
                </a:solidFill>
                <a:effectLst/>
                <a:latin typeface="+mn-lt"/>
                <a:ea typeface="+mn-ea"/>
                <a:cs typeface="+mn-cs"/>
              </a:rPr>
              <a:t> </a:t>
            </a: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05AF597-C05C-DD47-B4C5-47AD64E89B55}" type="slidenum">
              <a:rPr lang="en-US" smtClean="0"/>
              <a:t>10</a:t>
            </a:fld>
            <a:endParaRPr lang="en-US"/>
          </a:p>
        </p:txBody>
      </p:sp>
    </p:spTree>
    <p:extLst>
      <p:ext uri="{BB962C8B-B14F-4D97-AF65-F5344CB8AC3E}">
        <p14:creationId xmlns:p14="http://schemas.microsoft.com/office/powerpoint/2010/main" val="188626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data from a survey of 180 WLHIV PWN conducted in 2015. Full report is available</a:t>
            </a:r>
            <a:r>
              <a:rPr lang="en-US" baseline="0" dirty="0" smtClean="0"/>
              <a:t> at </a:t>
            </a:r>
            <a:r>
              <a:rPr lang="en-US" sz="1200" b="0" i="0" kern="1200" dirty="0" smtClean="0">
                <a:solidFill>
                  <a:schemeClr val="tx1"/>
                </a:solidFill>
                <a:effectLst/>
                <a:latin typeface="+mn-lt"/>
                <a:ea typeface="+mn-ea"/>
                <a:cs typeface="+mn-cs"/>
                <a:hlinkClick r:id="rId3"/>
              </a:rPr>
              <a:t>https://www.pwn-usa.org/policy-agenda/women-centered-care/</a:t>
            </a:r>
            <a:r>
              <a:rPr lang="en-US" sz="1200" b="1" i="0" kern="1200" dirty="0" smtClean="0">
                <a:solidFill>
                  <a:schemeClr val="tx1"/>
                </a:solidFill>
                <a:effectLst/>
                <a:latin typeface="+mn-lt"/>
                <a:ea typeface="+mn-ea"/>
                <a:cs typeface="+mn-cs"/>
                <a:hlinkClick r:id="rId3"/>
              </a:rPr>
              <a:t>rwp-report</a:t>
            </a:r>
            <a:r>
              <a:rPr lang="en-US" sz="1200" b="0" i="0" kern="1200" dirty="0" smtClean="0">
                <a:solidFill>
                  <a:schemeClr val="tx1"/>
                </a:solidFill>
                <a:effectLst/>
                <a:latin typeface="+mn-lt"/>
                <a:ea typeface="+mn-ea"/>
                <a:cs typeface="+mn-cs"/>
                <a:hlinkClick r:id="rId3"/>
              </a:rPr>
              <a:t>/</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05AF597-C05C-DD47-B4C5-47AD64E89B55}" type="slidenum">
              <a:rPr lang="en-US" smtClean="0"/>
              <a:t>11</a:t>
            </a:fld>
            <a:endParaRPr lang="en-US"/>
          </a:p>
        </p:txBody>
      </p:sp>
    </p:spTree>
    <p:extLst>
      <p:ext uri="{BB962C8B-B14F-4D97-AF65-F5344CB8AC3E}">
        <p14:creationId xmlns:p14="http://schemas.microsoft.com/office/powerpoint/2010/main" val="324219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data from a survey of 180 WLHIV PWN conducted in 2015. Full report is available</a:t>
            </a:r>
            <a:r>
              <a:rPr lang="en-US" baseline="0" dirty="0" smtClean="0"/>
              <a:t> at </a:t>
            </a:r>
            <a:r>
              <a:rPr lang="en-US" sz="1200" b="0" i="0" kern="1200" dirty="0" smtClean="0">
                <a:solidFill>
                  <a:schemeClr val="tx1"/>
                </a:solidFill>
                <a:effectLst/>
                <a:latin typeface="+mn-lt"/>
                <a:ea typeface="+mn-ea"/>
                <a:cs typeface="+mn-cs"/>
                <a:hlinkClick r:id="rId3"/>
              </a:rPr>
              <a:t>https://www.pwn-usa.org/policy-agenda/women-centered-care/</a:t>
            </a:r>
            <a:r>
              <a:rPr lang="en-US" sz="1200" b="1" i="0" kern="1200" dirty="0" smtClean="0">
                <a:solidFill>
                  <a:schemeClr val="tx1"/>
                </a:solidFill>
                <a:effectLst/>
                <a:latin typeface="+mn-lt"/>
                <a:ea typeface="+mn-ea"/>
                <a:cs typeface="+mn-cs"/>
                <a:hlinkClick r:id="rId3"/>
              </a:rPr>
              <a:t>rwp-report</a:t>
            </a:r>
            <a:r>
              <a:rPr lang="en-US" sz="1200" b="0" i="0" kern="1200" dirty="0" smtClean="0">
                <a:solidFill>
                  <a:schemeClr val="tx1"/>
                </a:solidFill>
                <a:effectLst/>
                <a:latin typeface="+mn-lt"/>
                <a:ea typeface="+mn-ea"/>
                <a:cs typeface="+mn-cs"/>
                <a:hlinkClick r:id="rId3"/>
              </a:rPr>
              <a:t>/</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05AF597-C05C-DD47-B4C5-47AD64E89B55}" type="slidenum">
              <a:rPr lang="en-US" smtClean="0"/>
              <a:t>12</a:t>
            </a:fld>
            <a:endParaRPr lang="en-US"/>
          </a:p>
        </p:txBody>
      </p:sp>
    </p:spTree>
    <p:extLst>
      <p:ext uri="{BB962C8B-B14F-4D97-AF65-F5344CB8AC3E}">
        <p14:creationId xmlns:p14="http://schemas.microsoft.com/office/powerpoint/2010/main" val="991191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err="1" smtClean="0"/>
              <a:t>www.pwn-usa.org</a:t>
            </a:r>
            <a:endParaRPr lang="en-US" dirty="0"/>
          </a:p>
        </p:txBody>
      </p:sp>
    </p:spTree>
    <p:extLst>
      <p:ext uri="{BB962C8B-B14F-4D97-AF65-F5344CB8AC3E}">
        <p14:creationId xmlns:p14="http://schemas.microsoft.com/office/powerpoint/2010/main" val="1123819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B0679FC-8611-4A4E-A033-D4FDE7DE6E53}" type="datetimeFigureOut">
              <a:rPr lang="en-US" smtClean="0"/>
              <a:t>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BCEAE96-D8F5-6249-8701-3FC6016AD289}" type="slidenum">
              <a:rPr lang="en-US" smtClean="0"/>
              <a:t>‹#›</a:t>
            </a:fld>
            <a:endParaRPr lang="en-US"/>
          </a:p>
        </p:txBody>
      </p:sp>
    </p:spTree>
    <p:extLst>
      <p:ext uri="{BB962C8B-B14F-4D97-AF65-F5344CB8AC3E}">
        <p14:creationId xmlns:p14="http://schemas.microsoft.com/office/powerpoint/2010/main" val="143138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B0679FC-8611-4A4E-A033-D4FDE7DE6E53}" type="datetimeFigureOut">
              <a:rPr lang="en-US" smtClean="0"/>
              <a:t>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BCEAE96-D8F5-6249-8701-3FC6016AD289}" type="slidenum">
              <a:rPr lang="en-US" smtClean="0"/>
              <a:t>‹#›</a:t>
            </a:fld>
            <a:endParaRPr lang="en-US"/>
          </a:p>
        </p:txBody>
      </p:sp>
    </p:spTree>
    <p:extLst>
      <p:ext uri="{BB962C8B-B14F-4D97-AF65-F5344CB8AC3E}">
        <p14:creationId xmlns:p14="http://schemas.microsoft.com/office/powerpoint/2010/main" val="110971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B0679FC-8611-4A4E-A033-D4FDE7DE6E53}" type="datetimeFigureOut">
              <a:rPr lang="en-US" smtClean="0"/>
              <a:t>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BCEAE96-D8F5-6249-8701-3FC6016AD289}" type="slidenum">
              <a:rPr lang="en-US" smtClean="0"/>
              <a:t>‹#›</a:t>
            </a:fld>
            <a:endParaRPr lang="en-US"/>
          </a:p>
        </p:txBody>
      </p:sp>
    </p:spTree>
    <p:extLst>
      <p:ext uri="{BB962C8B-B14F-4D97-AF65-F5344CB8AC3E}">
        <p14:creationId xmlns:p14="http://schemas.microsoft.com/office/powerpoint/2010/main" val="91500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B0679FC-8611-4A4E-A033-D4FDE7DE6E53}" type="datetimeFigureOut">
              <a:rPr lang="en-US" smtClean="0"/>
              <a:t>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BCEAE96-D8F5-6249-8701-3FC6016AD289}" type="slidenum">
              <a:rPr lang="en-US" smtClean="0"/>
              <a:t>‹#›</a:t>
            </a:fld>
            <a:endParaRPr lang="en-US"/>
          </a:p>
        </p:txBody>
      </p:sp>
    </p:spTree>
    <p:extLst>
      <p:ext uri="{BB962C8B-B14F-4D97-AF65-F5344CB8AC3E}">
        <p14:creationId xmlns:p14="http://schemas.microsoft.com/office/powerpoint/2010/main" val="36976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B0679FC-8611-4A4E-A033-D4FDE7DE6E53}" type="datetimeFigureOut">
              <a:rPr lang="en-US" smtClean="0"/>
              <a:t>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BCEAE96-D8F5-6249-8701-3FC6016AD289}" type="slidenum">
              <a:rPr lang="en-US" smtClean="0"/>
              <a:t>‹#›</a:t>
            </a:fld>
            <a:endParaRPr lang="en-US"/>
          </a:p>
        </p:txBody>
      </p:sp>
    </p:spTree>
    <p:extLst>
      <p:ext uri="{BB962C8B-B14F-4D97-AF65-F5344CB8AC3E}">
        <p14:creationId xmlns:p14="http://schemas.microsoft.com/office/powerpoint/2010/main" val="1971290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B0679FC-8611-4A4E-A033-D4FDE7DE6E53}" type="datetimeFigureOut">
              <a:rPr lang="en-US" smtClean="0"/>
              <a:t>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8BCEAE96-D8F5-6249-8701-3FC6016AD289}" type="slidenum">
              <a:rPr lang="en-US" smtClean="0"/>
              <a:t>‹#›</a:t>
            </a:fld>
            <a:endParaRPr lang="en-US"/>
          </a:p>
        </p:txBody>
      </p:sp>
    </p:spTree>
    <p:extLst>
      <p:ext uri="{BB962C8B-B14F-4D97-AF65-F5344CB8AC3E}">
        <p14:creationId xmlns:p14="http://schemas.microsoft.com/office/powerpoint/2010/main" val="9833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B0679FC-8611-4A4E-A033-D4FDE7DE6E53}" type="datetimeFigureOut">
              <a:rPr lang="en-US" smtClean="0"/>
              <a:t>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8BCEAE96-D8F5-6249-8701-3FC6016AD289}" type="slidenum">
              <a:rPr lang="en-US" smtClean="0"/>
              <a:t>‹#›</a:t>
            </a:fld>
            <a:endParaRPr lang="en-US"/>
          </a:p>
        </p:txBody>
      </p:sp>
    </p:spTree>
    <p:extLst>
      <p:ext uri="{BB962C8B-B14F-4D97-AF65-F5344CB8AC3E}">
        <p14:creationId xmlns:p14="http://schemas.microsoft.com/office/powerpoint/2010/main" val="1260579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B0679FC-8611-4A4E-A033-D4FDE7DE6E53}" type="datetimeFigureOut">
              <a:rPr lang="en-US" smtClean="0"/>
              <a:t>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8BCEAE96-D8F5-6249-8701-3FC6016AD289}" type="slidenum">
              <a:rPr lang="en-US" smtClean="0"/>
              <a:t>‹#›</a:t>
            </a:fld>
            <a:endParaRPr lang="en-US"/>
          </a:p>
        </p:txBody>
      </p:sp>
    </p:spTree>
    <p:extLst>
      <p:ext uri="{BB962C8B-B14F-4D97-AF65-F5344CB8AC3E}">
        <p14:creationId xmlns:p14="http://schemas.microsoft.com/office/powerpoint/2010/main" val="163258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B0679FC-8611-4A4E-A033-D4FDE7DE6E53}" type="datetimeFigureOut">
              <a:rPr lang="en-US" smtClean="0"/>
              <a:t>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BCEAE96-D8F5-6249-8701-3FC6016AD289}" type="slidenum">
              <a:rPr lang="en-US" smtClean="0"/>
              <a:t>‹#›</a:t>
            </a:fld>
            <a:endParaRPr lang="en-US"/>
          </a:p>
        </p:txBody>
      </p:sp>
    </p:spTree>
    <p:extLst>
      <p:ext uri="{BB962C8B-B14F-4D97-AF65-F5344CB8AC3E}">
        <p14:creationId xmlns:p14="http://schemas.microsoft.com/office/powerpoint/2010/main" val="50920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B0679FC-8611-4A4E-A033-D4FDE7DE6E53}" type="datetimeFigureOut">
              <a:rPr lang="en-US" smtClean="0"/>
              <a:t>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BCEAE96-D8F5-6249-8701-3FC6016AD289}" type="slidenum">
              <a:rPr lang="en-US" smtClean="0"/>
              <a:t>‹#›</a:t>
            </a:fld>
            <a:endParaRPr lang="en-US"/>
          </a:p>
        </p:txBody>
      </p:sp>
    </p:spTree>
    <p:extLst>
      <p:ext uri="{BB962C8B-B14F-4D97-AF65-F5344CB8AC3E}">
        <p14:creationId xmlns:p14="http://schemas.microsoft.com/office/powerpoint/2010/main" val="4356638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3">
                <a:lumMod val="5000"/>
                <a:lumOff val="95000"/>
              </a:schemeClr>
            </a:gs>
            <a:gs pos="2000">
              <a:schemeClr val="accent3">
                <a:lumMod val="45000"/>
                <a:lumOff val="55000"/>
              </a:schemeClr>
            </a:gs>
            <a:gs pos="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www.pwn-usa.org</a:t>
            </a:r>
            <a:endParaRPr lang="en-US" dirty="0"/>
          </a:p>
        </p:txBody>
      </p:sp>
      <p:cxnSp>
        <p:nvCxnSpPr>
          <p:cNvPr id="8" name="Straight Connector 7"/>
          <p:cNvCxnSpPr/>
          <p:nvPr userDrawn="1"/>
        </p:nvCxnSpPr>
        <p:spPr>
          <a:xfrm>
            <a:off x="0" y="6176963"/>
            <a:ext cx="9365673" cy="0"/>
          </a:xfrm>
          <a:prstGeom prst="line">
            <a:avLst/>
          </a:prstGeom>
          <a:ln w="82550">
            <a:solidFill>
              <a:srgbClr val="E2359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178800" y="5747017"/>
            <a:ext cx="868218" cy="859893"/>
          </a:xfrm>
          <a:prstGeom prst="rect">
            <a:avLst/>
          </a:prstGeom>
        </p:spPr>
      </p:pic>
    </p:spTree>
    <p:extLst>
      <p:ext uri="{BB962C8B-B14F-4D97-AF65-F5344CB8AC3E}">
        <p14:creationId xmlns:p14="http://schemas.microsoft.com/office/powerpoint/2010/main" val="13879390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i="0" kern="1200">
          <a:solidFill>
            <a:schemeClr val="tx1"/>
          </a:solidFill>
          <a:latin typeface="Arial Black" charset="0"/>
          <a:ea typeface="Arial Black" charset="0"/>
          <a:cs typeface="Arial Black"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info@iknowawareness.com" TargetMode="External"/><Relationship Id="rId3" Type="http://schemas.openxmlformats.org/officeDocument/2006/relationships/hyperlink" Target="http://www.pwn-us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5300"/>
            <a:ext cx="9258789" cy="268323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2140" y="5238172"/>
            <a:ext cx="713509" cy="578364"/>
          </a:xfrm>
          <a:prstGeom prst="rect">
            <a:avLst/>
          </a:prstGeom>
        </p:spPr>
      </p:pic>
      <p:sp>
        <p:nvSpPr>
          <p:cNvPr id="5" name="TextBox 4"/>
          <p:cNvSpPr txBox="1"/>
          <p:nvPr/>
        </p:nvSpPr>
        <p:spPr>
          <a:xfrm>
            <a:off x="6747164" y="5477900"/>
            <a:ext cx="2244754" cy="338554"/>
          </a:xfrm>
          <a:prstGeom prst="rect">
            <a:avLst/>
          </a:prstGeom>
          <a:noFill/>
        </p:spPr>
        <p:txBody>
          <a:bodyPr wrap="square" rtlCol="0">
            <a:spAutoFit/>
          </a:bodyPr>
          <a:lstStyle/>
          <a:p>
            <a:r>
              <a:rPr lang="en-US" sz="1600" dirty="0" smtClean="0"/>
              <a:t>@</a:t>
            </a:r>
            <a:r>
              <a:rPr lang="en-US" sz="1600" dirty="0" err="1" smtClean="0">
                <a:latin typeface="Gill Sans MT" charset="0"/>
                <a:ea typeface="Gill Sans MT" charset="0"/>
                <a:cs typeface="Gill Sans MT" charset="0"/>
              </a:rPr>
              <a:t>uspwn</a:t>
            </a:r>
            <a:endParaRPr lang="en-US" sz="1600" dirty="0">
              <a:latin typeface="Gill Sans MT" charset="0"/>
              <a:ea typeface="Gill Sans MT" charset="0"/>
              <a:cs typeface="Gill Sans MT"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4320" y="5238172"/>
            <a:ext cx="653155" cy="653155"/>
          </a:xfrm>
          <a:prstGeom prst="rect">
            <a:avLst/>
          </a:prstGeom>
        </p:spPr>
      </p:pic>
      <p:sp>
        <p:nvSpPr>
          <p:cNvPr id="7" name="TextBox 6"/>
          <p:cNvSpPr txBox="1"/>
          <p:nvPr/>
        </p:nvSpPr>
        <p:spPr>
          <a:xfrm>
            <a:off x="4883409" y="5477900"/>
            <a:ext cx="1122377" cy="338554"/>
          </a:xfrm>
          <a:prstGeom prst="rect">
            <a:avLst/>
          </a:prstGeom>
          <a:noFill/>
        </p:spPr>
        <p:txBody>
          <a:bodyPr wrap="square" rtlCol="0">
            <a:spAutoFit/>
          </a:bodyPr>
          <a:lstStyle/>
          <a:p>
            <a:r>
              <a:rPr lang="en-US" sz="1600" dirty="0" smtClean="0"/>
              <a:t>/</a:t>
            </a:r>
            <a:r>
              <a:rPr lang="en-US" sz="1600" dirty="0" err="1" smtClean="0">
                <a:latin typeface="Gill Sans MT" charset="0"/>
                <a:ea typeface="Gill Sans MT" charset="0"/>
                <a:cs typeface="Gill Sans MT" charset="0"/>
              </a:rPr>
              <a:t>pwnusa</a:t>
            </a:r>
            <a:endParaRPr lang="en-US" sz="1600" dirty="0">
              <a:latin typeface="Gill Sans MT" charset="0"/>
              <a:ea typeface="Gill Sans MT" charset="0"/>
              <a:cs typeface="Gill Sans MT" charset="0"/>
            </a:endParaRPr>
          </a:p>
        </p:txBody>
      </p:sp>
      <p:sp>
        <p:nvSpPr>
          <p:cNvPr id="8" name="TextBox 7"/>
          <p:cNvSpPr txBox="1"/>
          <p:nvPr/>
        </p:nvSpPr>
        <p:spPr>
          <a:xfrm>
            <a:off x="2324111" y="5498311"/>
            <a:ext cx="2244754" cy="338554"/>
          </a:xfrm>
          <a:prstGeom prst="rect">
            <a:avLst/>
          </a:prstGeom>
          <a:noFill/>
        </p:spPr>
        <p:txBody>
          <a:bodyPr wrap="square" rtlCol="0">
            <a:spAutoFit/>
          </a:bodyPr>
          <a:lstStyle/>
          <a:p>
            <a:r>
              <a:rPr lang="en-US" sz="1600" dirty="0" err="1" smtClean="0">
                <a:latin typeface="Gill Sans MT" charset="0"/>
                <a:ea typeface="Gill Sans MT" charset="0"/>
                <a:cs typeface="Gill Sans MT" charset="0"/>
              </a:rPr>
              <a:t>www.pwn-usa.org</a:t>
            </a:r>
            <a:endParaRPr lang="en-US" sz="1600" dirty="0">
              <a:latin typeface="Gill Sans MT" charset="0"/>
              <a:ea typeface="Gill Sans MT" charset="0"/>
              <a:cs typeface="Gill Sans MT" charset="0"/>
            </a:endParaRPr>
          </a:p>
        </p:txBody>
      </p:sp>
      <p:sp>
        <p:nvSpPr>
          <p:cNvPr id="9" name="TextBox 8"/>
          <p:cNvSpPr txBox="1"/>
          <p:nvPr/>
        </p:nvSpPr>
        <p:spPr>
          <a:xfrm>
            <a:off x="2697480" y="3714750"/>
            <a:ext cx="5932170" cy="1200329"/>
          </a:xfrm>
          <a:prstGeom prst="rect">
            <a:avLst/>
          </a:prstGeom>
          <a:noFill/>
        </p:spPr>
        <p:txBody>
          <a:bodyPr wrap="square" rtlCol="0">
            <a:spAutoFit/>
          </a:bodyPr>
          <a:lstStyle/>
          <a:p>
            <a:r>
              <a:rPr lang="en-US" b="1" dirty="0" smtClean="0">
                <a:latin typeface="Gill Sans MT" charset="0"/>
                <a:ea typeface="Gill Sans MT" charset="0"/>
                <a:cs typeface="Gill Sans MT" charset="0"/>
              </a:rPr>
              <a:t>Case Study: Rural Women in the U.S. South</a:t>
            </a:r>
          </a:p>
          <a:p>
            <a:r>
              <a:rPr lang="en-US" dirty="0" err="1" smtClean="0">
                <a:latin typeface="Gill Sans MT" charset="0"/>
                <a:ea typeface="Gill Sans MT" charset="0"/>
                <a:cs typeface="Gill Sans MT" charset="0"/>
              </a:rPr>
              <a:t>Shyronn</a:t>
            </a:r>
            <a:r>
              <a:rPr lang="en-US" dirty="0" smtClean="0">
                <a:latin typeface="Gill Sans MT" charset="0"/>
                <a:ea typeface="Gill Sans MT" charset="0"/>
                <a:cs typeface="Gill Sans MT" charset="0"/>
              </a:rPr>
              <a:t> Jones</a:t>
            </a:r>
          </a:p>
          <a:p>
            <a:r>
              <a:rPr lang="en-US" dirty="0" smtClean="0">
                <a:latin typeface="Gill Sans MT" charset="0"/>
                <a:ea typeface="Gill Sans MT" charset="0"/>
                <a:cs typeface="Gill Sans MT" charset="0"/>
              </a:rPr>
              <a:t>Policy Fellow</a:t>
            </a:r>
          </a:p>
          <a:p>
            <a:r>
              <a:rPr lang="en-US" dirty="0" smtClean="0">
                <a:latin typeface="Gill Sans MT" charset="0"/>
                <a:ea typeface="Gill Sans MT" charset="0"/>
                <a:cs typeface="Gill Sans MT" charset="0"/>
              </a:rPr>
              <a:t>Positive Women’s Network-USA</a:t>
            </a:r>
            <a:endParaRPr lang="en-US" dirty="0">
              <a:latin typeface="Gill Sans MT" charset="0"/>
              <a:ea typeface="Gill Sans MT" charset="0"/>
              <a:cs typeface="Gill Sans MT" charset="0"/>
            </a:endParaRPr>
          </a:p>
        </p:txBody>
      </p:sp>
    </p:spTree>
    <p:extLst>
      <p:ext uri="{BB962C8B-B14F-4D97-AF65-F5344CB8AC3E}">
        <p14:creationId xmlns:p14="http://schemas.microsoft.com/office/powerpoint/2010/main" val="1416085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rgbClr val="E23595"/>
                </a:solidFill>
                <a:latin typeface="Gill Sans MT" charset="0"/>
                <a:ea typeface="Gill Sans MT" charset="0"/>
                <a:cs typeface="Gill Sans MT" charset="0"/>
              </a:rPr>
              <a:t>Accessibility</a:t>
            </a:r>
            <a:endParaRPr lang="en-US" dirty="0">
              <a:solidFill>
                <a:srgbClr val="E23595"/>
              </a:solidFill>
              <a:latin typeface="Gill Sans MT" charset="0"/>
              <a:ea typeface="Gill Sans MT" charset="0"/>
              <a:cs typeface="Gill Sans MT" charset="0"/>
            </a:endParaRPr>
          </a:p>
        </p:txBody>
      </p:sp>
      <p:sp>
        <p:nvSpPr>
          <p:cNvPr id="4" name="TextBox 3"/>
          <p:cNvSpPr txBox="1"/>
          <p:nvPr/>
        </p:nvSpPr>
        <p:spPr>
          <a:xfrm>
            <a:off x="628650" y="1452283"/>
            <a:ext cx="8340803" cy="4724370"/>
          </a:xfrm>
          <a:prstGeom prst="rect">
            <a:avLst/>
          </a:prstGeom>
          <a:noFill/>
        </p:spPr>
        <p:txBody>
          <a:bodyPr wrap="square" rtlCol="0">
            <a:spAutoFit/>
          </a:bodyPr>
          <a:lstStyle/>
          <a:p>
            <a:pPr marL="342900" indent="-342900">
              <a:buFont typeface="Arial" charset="0"/>
              <a:buChar char="•"/>
            </a:pPr>
            <a:r>
              <a:rPr lang="en-US" sz="2800" dirty="0" smtClean="0">
                <a:latin typeface="Gill Sans MT" charset="0"/>
                <a:ea typeface="Gill Sans MT" charset="0"/>
                <a:cs typeface="Gill Sans MT" charset="0"/>
              </a:rPr>
              <a:t>Results from a community-based participatory research project in 2015 (N=180 WLHIV)</a:t>
            </a:r>
          </a:p>
          <a:p>
            <a:pPr lvl="1" indent="-457200">
              <a:spcBef>
                <a:spcPts val="1000"/>
              </a:spcBef>
              <a:buFont typeface="Arial" panose="020B0604020202020204" pitchFamily="34" charset="0"/>
              <a:buChar char="•"/>
            </a:pPr>
            <a:r>
              <a:rPr lang="en-US" sz="2800" dirty="0">
                <a:latin typeface="Gill Sans MT" charset="0"/>
                <a:ea typeface="Gill Sans MT" charset="0"/>
                <a:cs typeface="Gill Sans MT" charset="0"/>
              </a:rPr>
              <a:t>50% of respondents who had </a:t>
            </a:r>
            <a:r>
              <a:rPr lang="en-US" sz="2800" b="1" dirty="0">
                <a:solidFill>
                  <a:srgbClr val="FF3399"/>
                </a:solidFill>
                <a:latin typeface="Gill Sans MT" charset="0"/>
                <a:ea typeface="Gill Sans MT" charset="0"/>
                <a:cs typeface="Gill Sans MT" charset="0"/>
              </a:rPr>
              <a:t>missed a medical appointment </a:t>
            </a:r>
            <a:r>
              <a:rPr lang="en-US" sz="2800" dirty="0" smtClean="0">
                <a:latin typeface="Gill Sans MT" charset="0"/>
                <a:ea typeface="Gill Sans MT" charset="0"/>
                <a:cs typeface="Gill Sans MT" charset="0"/>
              </a:rPr>
              <a:t>cited </a:t>
            </a:r>
            <a:r>
              <a:rPr lang="en-US" sz="2800" dirty="0">
                <a:latin typeface="Gill Sans MT" charset="0"/>
                <a:ea typeface="Gill Sans MT" charset="0"/>
                <a:cs typeface="Gill Sans MT" charset="0"/>
              </a:rPr>
              <a:t>lack of transportation as the reason</a:t>
            </a:r>
          </a:p>
          <a:p>
            <a:pPr lvl="1" indent="-457200">
              <a:spcBef>
                <a:spcPts val="1000"/>
              </a:spcBef>
              <a:buFont typeface="Arial" panose="020B0604020202020204" pitchFamily="34" charset="0"/>
              <a:buChar char="•"/>
            </a:pPr>
            <a:r>
              <a:rPr lang="en-US" sz="2800" dirty="0">
                <a:latin typeface="Gill Sans MT" charset="0"/>
                <a:ea typeface="Gill Sans MT" charset="0"/>
                <a:cs typeface="Gill Sans MT" charset="0"/>
              </a:rPr>
              <a:t>24% of respondents who </a:t>
            </a:r>
            <a:r>
              <a:rPr lang="en-US" sz="2800" b="1" dirty="0">
                <a:solidFill>
                  <a:srgbClr val="FF3399"/>
                </a:solidFill>
                <a:latin typeface="Gill Sans MT" charset="0"/>
                <a:ea typeface="Gill Sans MT" charset="0"/>
                <a:cs typeface="Gill Sans MT" charset="0"/>
              </a:rPr>
              <a:t>missed filling a prescription for HIV medications </a:t>
            </a:r>
            <a:r>
              <a:rPr lang="en-US" sz="2800" dirty="0">
                <a:latin typeface="Gill Sans MT" charset="0"/>
                <a:ea typeface="Gill Sans MT" charset="0"/>
                <a:cs typeface="Gill Sans MT" charset="0"/>
              </a:rPr>
              <a:t>in the past year cited lack of transportation as the </a:t>
            </a:r>
            <a:r>
              <a:rPr lang="en-US" sz="2800" dirty="0" smtClean="0">
                <a:latin typeface="Gill Sans MT" charset="0"/>
                <a:ea typeface="Gill Sans MT" charset="0"/>
                <a:cs typeface="Gill Sans MT" charset="0"/>
              </a:rPr>
              <a:t>reason</a:t>
            </a:r>
          </a:p>
          <a:p>
            <a:pPr lvl="1" indent="-457200">
              <a:spcBef>
                <a:spcPts val="1000"/>
              </a:spcBef>
              <a:buFont typeface="Arial" panose="020B0604020202020204" pitchFamily="34" charset="0"/>
              <a:buChar char="•"/>
            </a:pPr>
            <a:endParaRPr lang="en-US" sz="2800" dirty="0">
              <a:latin typeface="Calibri" charset="0"/>
              <a:ea typeface="Calibri" charset="0"/>
              <a:cs typeface="Calibri" charset="0"/>
            </a:endParaRPr>
          </a:p>
          <a:p>
            <a:pPr marL="342900" indent="-342900">
              <a:buFont typeface="Arial" charset="0"/>
              <a:buChar char="•"/>
            </a:pPr>
            <a:endParaRPr lang="en-US" sz="2400" dirty="0">
              <a:latin typeface="Calibri" charset="0"/>
              <a:ea typeface="Calibri" charset="0"/>
              <a:cs typeface="Calibri" charset="0"/>
            </a:endParaRPr>
          </a:p>
        </p:txBody>
      </p:sp>
    </p:spTree>
    <p:extLst>
      <p:ext uri="{BB962C8B-B14F-4D97-AF65-F5344CB8AC3E}">
        <p14:creationId xmlns:p14="http://schemas.microsoft.com/office/powerpoint/2010/main" val="1111165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rgbClr val="E23595"/>
                </a:solidFill>
                <a:latin typeface="Gill Sans MT" charset="0"/>
                <a:ea typeface="Gill Sans MT" charset="0"/>
                <a:cs typeface="Gill Sans MT" charset="0"/>
              </a:rPr>
              <a:t>Accessibility</a:t>
            </a:r>
            <a:endParaRPr lang="en-US" dirty="0">
              <a:solidFill>
                <a:srgbClr val="E23595"/>
              </a:solidFill>
              <a:latin typeface="Gill Sans MT" charset="0"/>
              <a:ea typeface="Gill Sans MT" charset="0"/>
              <a:cs typeface="Gill Sans MT" charset="0"/>
            </a:endParaRPr>
          </a:p>
        </p:txBody>
      </p:sp>
      <p:sp>
        <p:nvSpPr>
          <p:cNvPr id="4" name="TextBox 3"/>
          <p:cNvSpPr txBox="1"/>
          <p:nvPr/>
        </p:nvSpPr>
        <p:spPr>
          <a:xfrm>
            <a:off x="628650" y="1452283"/>
            <a:ext cx="8340803" cy="4165243"/>
          </a:xfrm>
          <a:prstGeom prst="rect">
            <a:avLst/>
          </a:prstGeom>
          <a:noFill/>
        </p:spPr>
        <p:txBody>
          <a:bodyPr wrap="square" rtlCol="0">
            <a:spAutoFit/>
          </a:bodyPr>
          <a:lstStyle/>
          <a:p>
            <a:pPr lvl="1" indent="-457200">
              <a:spcBef>
                <a:spcPts val="1000"/>
              </a:spcBef>
              <a:buFont typeface="Arial" panose="020B0604020202020204" pitchFamily="34" charset="0"/>
              <a:buChar char="•"/>
            </a:pPr>
            <a:r>
              <a:rPr lang="en-US" sz="2800" dirty="0">
                <a:latin typeface="Gill Sans MT" charset="0"/>
                <a:ea typeface="Gill Sans MT" charset="0"/>
                <a:cs typeface="Gill Sans MT" charset="0"/>
              </a:rPr>
              <a:t>15% of respondents who missed filling a prescription cited</a:t>
            </a:r>
            <a:r>
              <a:rPr lang="en-US" sz="2800" b="1" dirty="0">
                <a:latin typeface="Gill Sans MT" charset="0"/>
                <a:ea typeface="Gill Sans MT" charset="0"/>
                <a:cs typeface="Gill Sans MT" charset="0"/>
              </a:rPr>
              <a:t> copay cost </a:t>
            </a:r>
            <a:r>
              <a:rPr lang="en-US" sz="2800" dirty="0">
                <a:latin typeface="Gill Sans MT" charset="0"/>
                <a:ea typeface="Gill Sans MT" charset="0"/>
                <a:cs typeface="Gill Sans MT" charset="0"/>
              </a:rPr>
              <a:t>as the reason</a:t>
            </a:r>
            <a:endParaRPr lang="en-US" sz="2000" dirty="0">
              <a:latin typeface="Gill Sans MT" charset="0"/>
              <a:ea typeface="Gill Sans MT" charset="0"/>
              <a:cs typeface="Gill Sans MT" charset="0"/>
            </a:endParaRPr>
          </a:p>
          <a:p>
            <a:pPr lvl="1" indent="-457200">
              <a:spcBef>
                <a:spcPts val="1000"/>
              </a:spcBef>
              <a:buFont typeface="Arial" panose="020B0604020202020204" pitchFamily="34" charset="0"/>
              <a:buChar char="•"/>
            </a:pPr>
            <a:r>
              <a:rPr lang="en-US" sz="2800" dirty="0">
                <a:latin typeface="Gill Sans MT" charset="0"/>
                <a:ea typeface="Gill Sans MT" charset="0"/>
                <a:cs typeface="Gill Sans MT" charset="0"/>
              </a:rPr>
              <a:t>50% of participants who reported </a:t>
            </a:r>
            <a:r>
              <a:rPr lang="en-US" sz="2800" b="1" dirty="0">
                <a:latin typeface="Gill Sans MT" charset="0"/>
                <a:ea typeface="Gill Sans MT" charset="0"/>
                <a:cs typeface="Gill Sans MT" charset="0"/>
              </a:rPr>
              <a:t>needing child care services </a:t>
            </a:r>
            <a:r>
              <a:rPr lang="en-US" sz="2800" dirty="0">
                <a:latin typeface="Gill Sans MT" charset="0"/>
                <a:ea typeface="Gill Sans MT" charset="0"/>
                <a:cs typeface="Gill Sans MT" charset="0"/>
              </a:rPr>
              <a:t>on site at their medical provider did not receive those services. </a:t>
            </a:r>
          </a:p>
          <a:p>
            <a:pPr lvl="1" indent="-457200">
              <a:spcBef>
                <a:spcPts val="1000"/>
              </a:spcBef>
              <a:buFont typeface="Arial" panose="020B0604020202020204" pitchFamily="34" charset="0"/>
              <a:buChar char="•"/>
            </a:pPr>
            <a:r>
              <a:rPr lang="en-US" sz="2800" dirty="0" smtClean="0">
                <a:latin typeface="Gill Sans MT" charset="0"/>
                <a:ea typeface="Gill Sans MT" charset="0"/>
                <a:cs typeface="Gill Sans MT" charset="0"/>
              </a:rPr>
              <a:t>Housing instability and housing insecurity are major barriers to accessing health care throughout the US, including in rural areas.</a:t>
            </a:r>
            <a:endParaRPr lang="en-US" sz="2800" dirty="0">
              <a:latin typeface="Gill Sans MT" charset="0"/>
              <a:ea typeface="Gill Sans MT" charset="0"/>
              <a:cs typeface="Gill Sans MT" charset="0"/>
            </a:endParaRPr>
          </a:p>
          <a:p>
            <a:pPr marL="342900" indent="-342900">
              <a:buFont typeface="Arial" charset="0"/>
              <a:buChar char="•"/>
            </a:pPr>
            <a:endParaRPr lang="en-US" sz="2400" dirty="0">
              <a:latin typeface="Calibri" charset="0"/>
              <a:ea typeface="Calibri" charset="0"/>
              <a:cs typeface="Calibri" charset="0"/>
            </a:endParaRPr>
          </a:p>
        </p:txBody>
      </p:sp>
    </p:spTree>
    <p:extLst>
      <p:ext uri="{BB962C8B-B14F-4D97-AF65-F5344CB8AC3E}">
        <p14:creationId xmlns:p14="http://schemas.microsoft.com/office/powerpoint/2010/main" val="401956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28650" y="125506"/>
            <a:ext cx="7886700" cy="1565183"/>
          </a:xfrm>
        </p:spPr>
        <p:txBody>
          <a:bodyPr>
            <a:normAutofit/>
          </a:bodyPr>
          <a:lstStyle/>
          <a:p>
            <a:r>
              <a:rPr lang="en-US" dirty="0" smtClean="0">
                <a:solidFill>
                  <a:srgbClr val="E23595"/>
                </a:solidFill>
                <a:latin typeface="Gill Sans MT" charset="0"/>
                <a:ea typeface="Gill Sans MT" charset="0"/>
                <a:cs typeface="Gill Sans MT" charset="0"/>
              </a:rPr>
              <a:t>Acceptability</a:t>
            </a:r>
            <a:endParaRPr lang="en-US" dirty="0">
              <a:solidFill>
                <a:srgbClr val="E23595"/>
              </a:solidFill>
              <a:latin typeface="Gill Sans MT" charset="0"/>
              <a:ea typeface="Gill Sans MT" charset="0"/>
              <a:cs typeface="Gill Sans MT"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250" y="1337769"/>
            <a:ext cx="6391364" cy="4767570"/>
          </a:xfrm>
          <a:prstGeom prst="rect">
            <a:avLst/>
          </a:prstGeom>
        </p:spPr>
      </p:pic>
    </p:spTree>
    <p:extLst>
      <p:ext uri="{BB962C8B-B14F-4D97-AF65-F5344CB8AC3E}">
        <p14:creationId xmlns:p14="http://schemas.microsoft.com/office/powerpoint/2010/main" val="112085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solidFill>
                  <a:srgbClr val="E23595"/>
                </a:solidFill>
                <a:latin typeface="Gill Sans MT" charset="0"/>
                <a:ea typeface="Gill Sans MT" charset="0"/>
                <a:cs typeface="Gill Sans MT" charset="0"/>
              </a:rPr>
              <a:t>Quality</a:t>
            </a:r>
            <a:endParaRPr lang="en-US" dirty="0">
              <a:solidFill>
                <a:srgbClr val="E23595"/>
              </a:solidFill>
              <a:latin typeface="Gill Sans MT" charset="0"/>
              <a:ea typeface="Gill Sans MT" charset="0"/>
              <a:cs typeface="Gill Sans MT" charset="0"/>
            </a:endParaRPr>
          </a:p>
        </p:txBody>
      </p:sp>
      <p:sp>
        <p:nvSpPr>
          <p:cNvPr id="3" name="Content Placeholder 2"/>
          <p:cNvSpPr>
            <a:spLocks noGrp="1"/>
          </p:cNvSpPr>
          <p:nvPr>
            <p:ph idx="1"/>
          </p:nvPr>
        </p:nvSpPr>
        <p:spPr/>
        <p:txBody>
          <a:bodyPr/>
          <a:lstStyle/>
          <a:p>
            <a:pPr>
              <a:lnSpc>
                <a:spcPct val="100000"/>
              </a:lnSpc>
              <a:spcBef>
                <a:spcPts val="0"/>
              </a:spcBef>
            </a:pPr>
            <a:r>
              <a:rPr lang="en-US" dirty="0" smtClean="0">
                <a:latin typeface="Gill Sans MT" charset="0"/>
                <a:ea typeface="Gill Sans MT" charset="0"/>
                <a:cs typeface="Gill Sans MT" charset="0"/>
              </a:rPr>
              <a:t>Culturally relevant care and services needed, especially for Black and </a:t>
            </a:r>
            <a:r>
              <a:rPr lang="en-US" dirty="0" err="1" smtClean="0">
                <a:latin typeface="Gill Sans MT" charset="0"/>
                <a:ea typeface="Gill Sans MT" charset="0"/>
                <a:cs typeface="Gill Sans MT" charset="0"/>
              </a:rPr>
              <a:t>Latinx</a:t>
            </a:r>
            <a:r>
              <a:rPr lang="en-US" dirty="0" smtClean="0">
                <a:latin typeface="Gill Sans MT" charset="0"/>
                <a:ea typeface="Gill Sans MT" charset="0"/>
                <a:cs typeface="Gill Sans MT" charset="0"/>
              </a:rPr>
              <a:t> women in the US South</a:t>
            </a:r>
          </a:p>
          <a:p>
            <a:pPr>
              <a:lnSpc>
                <a:spcPct val="100000"/>
              </a:lnSpc>
              <a:spcBef>
                <a:spcPts val="0"/>
              </a:spcBef>
            </a:pPr>
            <a:r>
              <a:rPr lang="en-US" dirty="0" smtClean="0">
                <a:latin typeface="Gill Sans MT" charset="0"/>
                <a:ea typeface="Gill Sans MT" charset="0"/>
                <a:cs typeface="Gill Sans MT" charset="0"/>
              </a:rPr>
              <a:t>Trans-centered sexual and reproductive health services are lacking</a:t>
            </a:r>
          </a:p>
          <a:p>
            <a:pPr>
              <a:lnSpc>
                <a:spcPct val="100000"/>
              </a:lnSpc>
              <a:spcBef>
                <a:spcPts val="0"/>
              </a:spcBef>
            </a:pPr>
            <a:r>
              <a:rPr lang="en-US" dirty="0" smtClean="0">
                <a:latin typeface="Gill Sans MT" charset="0"/>
                <a:ea typeface="Gill Sans MT" charset="0"/>
                <a:cs typeface="Gill Sans MT" charset="0"/>
              </a:rPr>
              <a:t>Stigma, especially sexual and reproductive stigma facing </a:t>
            </a:r>
            <a:r>
              <a:rPr lang="en-US" dirty="0" smtClean="0">
                <a:latin typeface="Gill Sans MT" charset="0"/>
                <a:ea typeface="Gill Sans MT" charset="0"/>
                <a:cs typeface="Gill Sans MT" charset="0"/>
              </a:rPr>
              <a:t>WLHIV</a:t>
            </a:r>
            <a:endParaRPr lang="en-US" dirty="0" smtClean="0">
              <a:latin typeface="Gill Sans MT" charset="0"/>
              <a:ea typeface="Gill Sans MT" charset="0"/>
              <a:cs typeface="Gill Sans MT" charset="0"/>
            </a:endParaRPr>
          </a:p>
        </p:txBody>
      </p:sp>
    </p:spTree>
    <p:extLst>
      <p:ext uri="{BB962C8B-B14F-4D97-AF65-F5344CB8AC3E}">
        <p14:creationId xmlns:p14="http://schemas.microsoft.com/office/powerpoint/2010/main" val="482209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23595"/>
                </a:solidFill>
                <a:latin typeface="Gill Sans MT" charset="0"/>
                <a:ea typeface="Gill Sans MT" charset="0"/>
                <a:cs typeface="Gill Sans MT" charset="0"/>
              </a:rPr>
              <a:t>Recommendations</a:t>
            </a:r>
            <a:endParaRPr lang="en-US" dirty="0">
              <a:solidFill>
                <a:srgbClr val="E23595"/>
              </a:solidFill>
              <a:latin typeface="Gill Sans MT" charset="0"/>
              <a:ea typeface="Gill Sans MT" charset="0"/>
              <a:cs typeface="Gill Sans MT" charset="0"/>
            </a:endParaRPr>
          </a:p>
        </p:txBody>
      </p:sp>
      <p:sp>
        <p:nvSpPr>
          <p:cNvPr id="3" name="Content Placeholder 2"/>
          <p:cNvSpPr>
            <a:spLocks noGrp="1"/>
          </p:cNvSpPr>
          <p:nvPr>
            <p:ph idx="1"/>
          </p:nvPr>
        </p:nvSpPr>
        <p:spPr>
          <a:xfrm>
            <a:off x="334851" y="1390918"/>
            <a:ext cx="8180499" cy="4786045"/>
          </a:xfrm>
        </p:spPr>
        <p:txBody>
          <a:bodyPr/>
          <a:lstStyle/>
          <a:p>
            <a:r>
              <a:rPr lang="en-US" dirty="0" smtClean="0">
                <a:latin typeface="Gill Sans MT" charset="0"/>
                <a:ea typeface="Gill Sans MT" charset="0"/>
                <a:cs typeface="Gill Sans MT" charset="0"/>
              </a:rPr>
              <a:t>Respect full sexual health, rights, and reproductive autonomy of all women living with HIV.</a:t>
            </a:r>
          </a:p>
          <a:p>
            <a:r>
              <a:rPr lang="en-US" dirty="0" smtClean="0">
                <a:latin typeface="Gill Sans MT" charset="0"/>
                <a:ea typeface="Gill Sans MT" charset="0"/>
                <a:cs typeface="Gill Sans MT" charset="0"/>
              </a:rPr>
              <a:t>Eliminate stigma, including institutionalized stigma in the form of laws that criminalize HIV exposure, non-disclosure, or transmission.</a:t>
            </a:r>
          </a:p>
          <a:p>
            <a:r>
              <a:rPr lang="en-US" dirty="0" smtClean="0">
                <a:latin typeface="Gill Sans MT" charset="0"/>
                <a:ea typeface="Gill Sans MT" charset="0"/>
                <a:cs typeface="Gill Sans MT" charset="0"/>
              </a:rPr>
              <a:t>Expansion of healthcare coverage – Medicaid and single payer - is necessary to address barriers</a:t>
            </a:r>
          </a:p>
          <a:p>
            <a:r>
              <a:rPr lang="en-US" dirty="0" smtClean="0">
                <a:latin typeface="Gill Sans MT" charset="0"/>
                <a:ea typeface="Gill Sans MT" charset="0"/>
                <a:cs typeface="Gill Sans MT" charset="0"/>
              </a:rPr>
              <a:t>Support culturally relevant community-based organizations and service delivery providers. Invest in organizations led by the communities they serve.</a:t>
            </a:r>
            <a:endParaRPr lang="en-US" dirty="0">
              <a:latin typeface="Gill Sans MT" charset="0"/>
              <a:ea typeface="Gill Sans MT" charset="0"/>
              <a:cs typeface="Gill Sans MT" charset="0"/>
            </a:endParaRPr>
          </a:p>
        </p:txBody>
      </p:sp>
    </p:spTree>
    <p:extLst>
      <p:ext uri="{BB962C8B-B14F-4D97-AF65-F5344CB8AC3E}">
        <p14:creationId xmlns:p14="http://schemas.microsoft.com/office/powerpoint/2010/main" val="1652121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algn="ctr"/>
            <a:r>
              <a:rPr lang="en-US" dirty="0" smtClean="0">
                <a:solidFill>
                  <a:srgbClr val="E23595"/>
                </a:solidFill>
                <a:latin typeface="Gill Sans MT" charset="0"/>
                <a:ea typeface="Gill Sans MT" charset="0"/>
                <a:cs typeface="Gill Sans MT" charset="0"/>
              </a:rPr>
              <a:t>Thank you</a:t>
            </a:r>
            <a:endParaRPr lang="en-US" dirty="0">
              <a:solidFill>
                <a:srgbClr val="E23595"/>
              </a:solidFill>
              <a:latin typeface="Gill Sans MT" charset="0"/>
              <a:ea typeface="Gill Sans MT" charset="0"/>
              <a:cs typeface="Gill Sans MT" charset="0"/>
            </a:endParaRPr>
          </a:p>
        </p:txBody>
      </p:sp>
      <p:sp>
        <p:nvSpPr>
          <p:cNvPr id="3" name="Content Placeholder 2"/>
          <p:cNvSpPr>
            <a:spLocks noGrp="1"/>
          </p:cNvSpPr>
          <p:nvPr>
            <p:ph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err="1" smtClean="0">
                <a:latin typeface="Gill Sans MT" charset="0"/>
                <a:ea typeface="Gill Sans MT" charset="0"/>
                <a:cs typeface="Gill Sans MT" charset="0"/>
              </a:rPr>
              <a:t>Shyronn</a:t>
            </a:r>
            <a:r>
              <a:rPr lang="en-US" dirty="0" smtClean="0">
                <a:latin typeface="Gill Sans MT" charset="0"/>
                <a:ea typeface="Gill Sans MT" charset="0"/>
                <a:cs typeface="Gill Sans MT" charset="0"/>
              </a:rPr>
              <a:t> Jones</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latin typeface="Gill Sans MT" charset="0"/>
                <a:ea typeface="Gill Sans MT" charset="0"/>
                <a:cs typeface="Gill Sans MT" charset="0"/>
              </a:rPr>
              <a:t>Policy Fellow</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latin typeface="Gill Sans MT" charset="0"/>
                <a:ea typeface="Gill Sans MT" charset="0"/>
                <a:cs typeface="Gill Sans MT" charset="0"/>
              </a:rPr>
              <a:t>Positive Women’s Network-USA</a:t>
            </a: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latin typeface="Gill Sans MT" charset="0"/>
                <a:ea typeface="Gill Sans MT" charset="0"/>
                <a:cs typeface="Gill Sans MT" charset="0"/>
                <a:hlinkClick r:id="rId2"/>
              </a:rPr>
              <a:t>info@iknowawareness.com</a:t>
            </a:r>
            <a:endParaRPr lang="en-US" dirty="0" smtClean="0">
              <a:latin typeface="Gill Sans MT" charset="0"/>
              <a:ea typeface="Gill Sans MT" charset="0"/>
              <a:cs typeface="Gill Sans MT" charset="0"/>
            </a:endParaRPr>
          </a:p>
          <a:p>
            <a:pPr marL="0" indent="0" algn="ctr">
              <a:lnSpc>
                <a:spcPct val="100000"/>
              </a:lnSpc>
              <a:spcBef>
                <a:spcPts val="0"/>
              </a:spcBef>
              <a:buNone/>
              <a:defRPr/>
            </a:pPr>
            <a:r>
              <a:rPr lang="en-US" dirty="0">
                <a:latin typeface="Gill Sans MT" charset="0"/>
                <a:ea typeface="Gill Sans MT" charset="0"/>
                <a:cs typeface="Gill Sans MT" charset="0"/>
              </a:rPr>
              <a:t>Mobile (518) 229-7481</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latin typeface="Gill Sans MT" charset="0"/>
              <a:ea typeface="Gill Sans MT" charset="0"/>
              <a:cs typeface="Gill Sans MT"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latin typeface="Gill Sans MT" charset="0"/>
                <a:ea typeface="Gill Sans MT" charset="0"/>
                <a:cs typeface="Gill Sans MT" charset="0"/>
                <a:hlinkClick r:id="rId3"/>
              </a:rPr>
              <a:t>www.pwn-usa.org</a:t>
            </a:r>
            <a:r>
              <a:rPr lang="en-US" dirty="0" smtClean="0">
                <a:latin typeface="Gill Sans MT" charset="0"/>
                <a:ea typeface="Gill Sans MT" charset="0"/>
                <a:cs typeface="Gill Sans MT" charset="0"/>
              </a:rPr>
              <a:t> </a:t>
            </a:r>
            <a:endParaRPr lang="en-US" dirty="0">
              <a:latin typeface="Gill Sans MT" charset="0"/>
              <a:ea typeface="Gill Sans MT" charset="0"/>
              <a:cs typeface="Gill Sans MT" charset="0"/>
            </a:endParaRPr>
          </a:p>
        </p:txBody>
      </p:sp>
    </p:spTree>
    <p:extLst>
      <p:ext uri="{BB962C8B-B14F-4D97-AF65-F5344CB8AC3E}">
        <p14:creationId xmlns:p14="http://schemas.microsoft.com/office/powerpoint/2010/main" val="2046005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8590" y="57467"/>
            <a:ext cx="8366760" cy="1325563"/>
          </a:xfrm>
        </p:spPr>
        <p:txBody>
          <a:bodyPr/>
          <a:lstStyle/>
          <a:p>
            <a:r>
              <a:rPr lang="en-US" dirty="0" smtClean="0"/>
              <a:t>	</a:t>
            </a:r>
            <a:endParaRPr lang="en-US" dirty="0"/>
          </a:p>
        </p:txBody>
      </p:sp>
      <p:pic>
        <p:nvPicPr>
          <p:cNvPr id="4" name="Content Placeholder 3" descr="Screen Shot 2014-09-13 at 12.06.22 PM.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379375">
            <a:off x="247959" y="208302"/>
            <a:ext cx="6602237" cy="3310799"/>
          </a:xfrm>
          <a:prstGeom prst="rect">
            <a:avLst/>
          </a:prstGeom>
          <a:effectLst>
            <a:outerShdw blurRad="50800" dist="76200" dir="8100000" algn="tr" rotWithShape="0">
              <a:prstClr val="black">
                <a:alpha val="40000"/>
              </a:prstClr>
            </a:outerShdw>
          </a:effectLst>
        </p:spPr>
      </p:pic>
      <p:sp>
        <p:nvSpPr>
          <p:cNvPr id="2" name="TextBox 1"/>
          <p:cNvSpPr txBox="1"/>
          <p:nvPr/>
        </p:nvSpPr>
        <p:spPr>
          <a:xfrm>
            <a:off x="148588" y="3868541"/>
            <a:ext cx="8618220" cy="2339102"/>
          </a:xfrm>
          <a:prstGeom prst="rect">
            <a:avLst/>
          </a:prstGeom>
          <a:noFill/>
        </p:spPr>
        <p:txBody>
          <a:bodyPr wrap="square" rtlCol="0">
            <a:spAutoFit/>
          </a:bodyPr>
          <a:lstStyle/>
          <a:p>
            <a:r>
              <a:rPr lang="en-US" b="1" dirty="0" smtClean="0">
                <a:latin typeface="Gill Sans MT" charset="0"/>
                <a:ea typeface="Gill Sans MT" charset="0"/>
                <a:cs typeface="Gill Sans MT" charset="0"/>
              </a:rPr>
              <a:t>Positive Women’s Network-USA (PWN-USA) </a:t>
            </a:r>
            <a:r>
              <a:rPr lang="en-US" dirty="0" smtClean="0">
                <a:latin typeface="Gill Sans MT" charset="0"/>
                <a:ea typeface="Gill Sans MT" charset="0"/>
                <a:cs typeface="Gill Sans MT" charset="0"/>
              </a:rPr>
              <a:t>is a national </a:t>
            </a:r>
            <a:r>
              <a:rPr lang="en-US" dirty="0">
                <a:latin typeface="Gill Sans MT" charset="0"/>
                <a:ea typeface="Gill Sans MT" charset="0"/>
                <a:cs typeface="Gill Sans MT" charset="0"/>
              </a:rPr>
              <a:t>membership body of women living with HIV (WLHIV); founded and led by </a:t>
            </a:r>
            <a:r>
              <a:rPr lang="en-US" dirty="0" smtClean="0">
                <a:latin typeface="Gill Sans MT" charset="0"/>
                <a:ea typeface="Gill Sans MT" charset="0"/>
                <a:cs typeface="Gill Sans MT" charset="0"/>
              </a:rPr>
              <a:t>WLHIV.</a:t>
            </a:r>
          </a:p>
          <a:p>
            <a:endParaRPr lang="en-US" dirty="0">
              <a:solidFill>
                <a:srgbClr val="E23595"/>
              </a:solidFill>
              <a:latin typeface="Gill Sans MT" charset="0"/>
              <a:ea typeface="Gill Sans MT" charset="0"/>
              <a:cs typeface="Gill Sans MT" charset="0"/>
            </a:endParaRPr>
          </a:p>
          <a:p>
            <a:r>
              <a:rPr lang="en-US" b="1" dirty="0">
                <a:solidFill>
                  <a:srgbClr val="E23595"/>
                </a:solidFill>
                <a:latin typeface="Gill Sans MT" charset="0"/>
                <a:ea typeface="Gill Sans MT" charset="0"/>
                <a:cs typeface="Gill Sans MT" charset="0"/>
              </a:rPr>
              <a:t>Mission: </a:t>
            </a:r>
            <a:r>
              <a:rPr lang="en-US" dirty="0">
                <a:latin typeface="Gill Sans MT" charset="0"/>
                <a:ea typeface="Gill Sans MT" charset="0"/>
                <a:cs typeface="Gill Sans MT" charset="0"/>
              </a:rPr>
              <a:t>To </a:t>
            </a:r>
            <a:r>
              <a:rPr lang="en-US" b="1" dirty="0">
                <a:latin typeface="Gill Sans MT" charset="0"/>
                <a:ea typeface="Gill Sans MT" charset="0"/>
                <a:cs typeface="Gill Sans MT" charset="0"/>
              </a:rPr>
              <a:t>prepare and involve </a:t>
            </a:r>
            <a:r>
              <a:rPr lang="en-US" dirty="0">
                <a:latin typeface="Gill Sans MT" charset="0"/>
                <a:ea typeface="Gill Sans MT" charset="0"/>
                <a:cs typeface="Gill Sans MT" charset="0"/>
              </a:rPr>
              <a:t>women living with HIV, in all our diversity, including gender identity and sexual expression, in </a:t>
            </a:r>
            <a:r>
              <a:rPr lang="en-US" b="1" dirty="0">
                <a:latin typeface="Gill Sans MT" charset="0"/>
                <a:ea typeface="Gill Sans MT" charset="0"/>
                <a:cs typeface="Gill Sans MT" charset="0"/>
              </a:rPr>
              <a:t>all levels of policy and decision-making</a:t>
            </a:r>
            <a:r>
              <a:rPr lang="en-US" sz="2000" dirty="0">
                <a:latin typeface="Gill Sans MT" charset="0"/>
                <a:ea typeface="Gill Sans MT" charset="0"/>
                <a:cs typeface="Gill Sans MT" charset="0"/>
              </a:rPr>
              <a:t>.</a:t>
            </a:r>
          </a:p>
          <a:p>
            <a:r>
              <a:rPr lang="en-US" b="1" dirty="0">
                <a:solidFill>
                  <a:srgbClr val="E23595"/>
                </a:solidFill>
                <a:latin typeface="Gill Sans MT" charset="0"/>
                <a:ea typeface="Gill Sans MT" charset="0"/>
                <a:cs typeface="Gill Sans MT" charset="0"/>
              </a:rPr>
              <a:t>Structure: </a:t>
            </a:r>
            <a:r>
              <a:rPr lang="en-US" dirty="0">
                <a:latin typeface="Gill Sans MT" charset="0"/>
                <a:ea typeface="Gill Sans MT" charset="0"/>
                <a:cs typeface="Gill Sans MT" charset="0"/>
              </a:rPr>
              <a:t>Board of directors are entirely WLHIV, including women of trans experience. Staff are majority WLHIV and majority </a:t>
            </a:r>
            <a:r>
              <a:rPr lang="en-US" dirty="0" smtClean="0">
                <a:latin typeface="Gill Sans MT" charset="0"/>
                <a:ea typeface="Gill Sans MT" charset="0"/>
                <a:cs typeface="Gill Sans MT" charset="0"/>
              </a:rPr>
              <a:t>women of color.</a:t>
            </a:r>
            <a:endParaRPr lang="en-US" dirty="0">
              <a:latin typeface="Gill Sans MT" charset="0"/>
              <a:ea typeface="Gill Sans MT" charset="0"/>
              <a:cs typeface="Gill Sans MT" charset="0"/>
            </a:endParaRPr>
          </a:p>
          <a:p>
            <a:endParaRPr lang="en-US" dirty="0">
              <a:latin typeface="Gill Sans MT" charset="0"/>
              <a:ea typeface="Gill Sans MT" charset="0"/>
              <a:cs typeface="Gill Sans MT" charset="0"/>
            </a:endParaRPr>
          </a:p>
        </p:txBody>
      </p:sp>
    </p:spTree>
    <p:extLst>
      <p:ext uri="{BB962C8B-B14F-4D97-AF65-F5344CB8AC3E}">
        <p14:creationId xmlns:p14="http://schemas.microsoft.com/office/powerpoint/2010/main" val="150485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solidFill>
                  <a:srgbClr val="E23595"/>
                </a:solidFill>
                <a:latin typeface="Gill Sans MT" charset="0"/>
                <a:ea typeface="Gill Sans MT" charset="0"/>
                <a:cs typeface="Gill Sans MT" charset="0"/>
              </a:rPr>
              <a:t>Our Strategies</a:t>
            </a:r>
            <a:endParaRPr lang="en-US" dirty="0">
              <a:solidFill>
                <a:srgbClr val="E23595"/>
              </a:solidFill>
              <a:latin typeface="Gill Sans MT" charset="0"/>
              <a:ea typeface="Gill Sans MT" charset="0"/>
              <a:cs typeface="Gill Sans MT"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3719" y="1219200"/>
            <a:ext cx="5656561" cy="4691063"/>
          </a:xfrm>
          <a:prstGeom prst="rect">
            <a:avLst/>
          </a:prstGeom>
        </p:spPr>
      </p:pic>
    </p:spTree>
    <p:extLst>
      <p:ext uri="{BB962C8B-B14F-4D97-AF65-F5344CB8AC3E}">
        <p14:creationId xmlns:p14="http://schemas.microsoft.com/office/powerpoint/2010/main" val="1646437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0" y="139700"/>
            <a:ext cx="5690704" cy="5841202"/>
          </a:xfrm>
          <a:prstGeom prst="rect">
            <a:avLst/>
          </a:prstGeom>
        </p:spPr>
      </p:pic>
    </p:spTree>
    <p:extLst>
      <p:ext uri="{BB962C8B-B14F-4D97-AF65-F5344CB8AC3E}">
        <p14:creationId xmlns:p14="http://schemas.microsoft.com/office/powerpoint/2010/main" val="74050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26058" y="204790"/>
            <a:ext cx="4469542" cy="1255703"/>
          </a:xfrm>
        </p:spPr>
        <p:txBody>
          <a:bodyPr/>
          <a:lstStyle/>
          <a:p>
            <a:r>
              <a:rPr lang="en-US" dirty="0" smtClean="0">
                <a:solidFill>
                  <a:srgbClr val="E23595"/>
                </a:solidFill>
                <a:latin typeface="Gill Sans MT" charset="0"/>
                <a:ea typeface="Gill Sans MT" charset="0"/>
                <a:cs typeface="Gill Sans MT" charset="0"/>
              </a:rPr>
              <a:t>Landscape</a:t>
            </a:r>
            <a:endParaRPr lang="en-US" dirty="0">
              <a:solidFill>
                <a:srgbClr val="E23595"/>
              </a:solidFill>
              <a:latin typeface="Gill Sans MT" charset="0"/>
              <a:ea typeface="Gill Sans MT" charset="0"/>
              <a:cs typeface="Gill Sans MT" charset="0"/>
            </a:endParaRPr>
          </a:p>
        </p:txBody>
      </p:sp>
      <p:sp>
        <p:nvSpPr>
          <p:cNvPr id="2" name="Content Placeholder 1"/>
          <p:cNvSpPr>
            <a:spLocks noGrp="1"/>
          </p:cNvSpPr>
          <p:nvPr>
            <p:ph idx="1"/>
          </p:nvPr>
        </p:nvSpPr>
        <p:spPr>
          <a:xfrm>
            <a:off x="226060" y="1460493"/>
            <a:ext cx="4469541" cy="4748213"/>
          </a:xfrm>
        </p:spPr>
        <p:txBody>
          <a:bodyPr>
            <a:normAutofit/>
          </a:bodyPr>
          <a:lstStyle/>
          <a:p>
            <a:pPr>
              <a:lnSpc>
                <a:spcPct val="100000"/>
              </a:lnSpc>
              <a:spcBef>
                <a:spcPts val="0"/>
              </a:spcBef>
            </a:pPr>
            <a:endParaRPr lang="en-US" dirty="0"/>
          </a:p>
          <a:p>
            <a:pPr>
              <a:lnSpc>
                <a:spcPct val="100000"/>
              </a:lnSpc>
              <a:spcBef>
                <a:spcPts val="0"/>
              </a:spcBef>
            </a:pPr>
            <a:endParaRPr lang="en-US" dirty="0" smtClean="0"/>
          </a:p>
          <a:p>
            <a:pPr>
              <a:lnSpc>
                <a:spcPct val="100000"/>
              </a:lnSpc>
              <a:spcBef>
                <a:spcPts val="0"/>
              </a:spcBef>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4178" y="204788"/>
            <a:ext cx="4523762" cy="3871912"/>
          </a:xfrm>
          <a:prstGeom prst="rect">
            <a:avLst/>
          </a:prstGeom>
        </p:spPr>
      </p:pic>
      <p:sp>
        <p:nvSpPr>
          <p:cNvPr id="4" name="TextBox 3"/>
          <p:cNvSpPr txBox="1"/>
          <p:nvPr/>
        </p:nvSpPr>
        <p:spPr>
          <a:xfrm>
            <a:off x="4292600" y="3336926"/>
            <a:ext cx="4625340" cy="1477328"/>
          </a:xfrm>
          <a:prstGeom prst="rect">
            <a:avLst/>
          </a:prstGeom>
          <a:noFill/>
        </p:spPr>
        <p:txBody>
          <a:bodyPr wrap="square" rtlCol="0">
            <a:spAutoFit/>
          </a:bodyPr>
          <a:lstStyle/>
          <a:p>
            <a:endParaRPr lang="en-US" b="1" dirty="0" smtClean="0">
              <a:latin typeface="Calibri" charset="0"/>
              <a:ea typeface="Calibri" charset="0"/>
              <a:cs typeface="Calibri" charset="0"/>
            </a:endParaRPr>
          </a:p>
          <a:p>
            <a:endParaRPr lang="en-US" b="1" dirty="0">
              <a:latin typeface="Calibri" charset="0"/>
              <a:ea typeface="Calibri" charset="0"/>
              <a:cs typeface="Calibri" charset="0"/>
            </a:endParaRPr>
          </a:p>
          <a:p>
            <a:endParaRPr lang="en-US" b="1" dirty="0" smtClean="0">
              <a:latin typeface="Calibri" charset="0"/>
              <a:ea typeface="Calibri" charset="0"/>
              <a:cs typeface="Calibri" charset="0"/>
            </a:endParaRPr>
          </a:p>
          <a:p>
            <a:r>
              <a:rPr lang="en-US" b="1" dirty="0" smtClean="0">
                <a:latin typeface="Gill Sans MT" charset="0"/>
                <a:ea typeface="Gill Sans MT" charset="0"/>
                <a:cs typeface="Gill Sans MT" charset="0"/>
              </a:rPr>
              <a:t>Georgia (GA) is a southern state in the U.S</a:t>
            </a:r>
            <a:r>
              <a:rPr lang="en-US" b="1" dirty="0" smtClean="0">
                <a:latin typeface="Calibri" charset="0"/>
                <a:ea typeface="Calibri" charset="0"/>
                <a:cs typeface="Calibri" charset="0"/>
              </a:rPr>
              <a:t>.</a:t>
            </a:r>
            <a:endParaRPr lang="en-US" b="1" dirty="0">
              <a:latin typeface="Calibri" charset="0"/>
              <a:ea typeface="Calibri" charset="0"/>
              <a:cs typeface="Calibri" charset="0"/>
            </a:endParaRPr>
          </a:p>
        </p:txBody>
      </p:sp>
      <p:sp>
        <p:nvSpPr>
          <p:cNvPr id="5" name="TextBox 4"/>
          <p:cNvSpPr txBox="1"/>
          <p:nvPr/>
        </p:nvSpPr>
        <p:spPr>
          <a:xfrm>
            <a:off x="226059" y="1326776"/>
            <a:ext cx="4469541" cy="4955203"/>
          </a:xfrm>
          <a:prstGeom prst="rect">
            <a:avLst/>
          </a:prstGeom>
          <a:noFill/>
        </p:spPr>
        <p:txBody>
          <a:bodyPr wrap="square" rtlCol="0">
            <a:spAutoFit/>
          </a:bodyPr>
          <a:lstStyle/>
          <a:p>
            <a:r>
              <a:rPr lang="en-US" sz="2800" dirty="0">
                <a:latin typeface="Gill Sans MT" charset="0"/>
                <a:ea typeface="Gill Sans MT" charset="0"/>
                <a:cs typeface="Gill Sans MT" charset="0"/>
              </a:rPr>
              <a:t>Pop: 9.6 million</a:t>
            </a:r>
          </a:p>
          <a:p>
            <a:pPr marL="457200" indent="-457200">
              <a:lnSpc>
                <a:spcPct val="100000"/>
              </a:lnSpc>
              <a:spcBef>
                <a:spcPts val="0"/>
              </a:spcBef>
              <a:buFont typeface="Arial" charset="0"/>
              <a:buChar char="•"/>
            </a:pPr>
            <a:r>
              <a:rPr lang="en-US" sz="2800" dirty="0">
                <a:latin typeface="Gill Sans MT" charset="0"/>
                <a:ea typeface="Gill Sans MT" charset="0"/>
                <a:cs typeface="Gill Sans MT" charset="0"/>
              </a:rPr>
              <a:t>30% Black </a:t>
            </a:r>
            <a:r>
              <a:rPr lang="en-US" sz="2800" dirty="0" smtClean="0">
                <a:latin typeface="Gill Sans MT" charset="0"/>
                <a:ea typeface="Gill Sans MT" charset="0"/>
                <a:cs typeface="Gill Sans MT" charset="0"/>
              </a:rPr>
              <a:t>(vs 12</a:t>
            </a:r>
            <a:r>
              <a:rPr lang="en-US" sz="2800" dirty="0">
                <a:latin typeface="Gill Sans MT" charset="0"/>
                <a:ea typeface="Gill Sans MT" charset="0"/>
                <a:cs typeface="Gill Sans MT" charset="0"/>
              </a:rPr>
              <a:t>% of U.S. population)</a:t>
            </a:r>
          </a:p>
          <a:p>
            <a:pPr marL="457200" indent="-457200">
              <a:lnSpc>
                <a:spcPct val="100000"/>
              </a:lnSpc>
              <a:spcBef>
                <a:spcPts val="0"/>
              </a:spcBef>
              <a:buFont typeface="Arial" charset="0"/>
              <a:buChar char="•"/>
            </a:pPr>
            <a:r>
              <a:rPr lang="en-US" sz="2800" dirty="0">
                <a:latin typeface="Gill Sans MT" charset="0"/>
                <a:ea typeface="Gill Sans MT" charset="0"/>
                <a:cs typeface="Gill Sans MT" charset="0"/>
              </a:rPr>
              <a:t>22% live in poverty </a:t>
            </a:r>
            <a:r>
              <a:rPr lang="en-US" sz="2800" dirty="0" smtClean="0">
                <a:latin typeface="Gill Sans MT" charset="0"/>
                <a:ea typeface="Gill Sans MT" charset="0"/>
                <a:cs typeface="Gill Sans MT" charset="0"/>
              </a:rPr>
              <a:t>(vs 20</a:t>
            </a:r>
            <a:r>
              <a:rPr lang="en-US" sz="2800" dirty="0">
                <a:latin typeface="Gill Sans MT" charset="0"/>
                <a:ea typeface="Gill Sans MT" charset="0"/>
                <a:cs typeface="Gill Sans MT" charset="0"/>
              </a:rPr>
              <a:t>% nationally)</a:t>
            </a:r>
          </a:p>
          <a:p>
            <a:pPr marL="457200" indent="-457200">
              <a:lnSpc>
                <a:spcPct val="100000"/>
              </a:lnSpc>
              <a:spcBef>
                <a:spcPts val="0"/>
              </a:spcBef>
              <a:buFont typeface="Arial" charset="0"/>
              <a:buChar char="•"/>
            </a:pPr>
            <a:r>
              <a:rPr lang="en-US" sz="2800" dirty="0">
                <a:latin typeface="Gill Sans MT" charset="0"/>
                <a:ea typeface="Gill Sans MT" charset="0"/>
                <a:cs typeface="Gill Sans MT" charset="0"/>
              </a:rPr>
              <a:t>Severe racial </a:t>
            </a:r>
            <a:r>
              <a:rPr lang="en-US" sz="2800" dirty="0" smtClean="0">
                <a:latin typeface="Gill Sans MT" charset="0"/>
                <a:ea typeface="Gill Sans MT" charset="0"/>
                <a:cs typeface="Gill Sans MT" charset="0"/>
              </a:rPr>
              <a:t>disparities</a:t>
            </a:r>
          </a:p>
          <a:p>
            <a:pPr>
              <a:lnSpc>
                <a:spcPct val="100000"/>
              </a:lnSpc>
              <a:spcBef>
                <a:spcPts val="0"/>
              </a:spcBef>
            </a:pPr>
            <a:endParaRPr lang="en-US" sz="2800" dirty="0">
              <a:latin typeface="Gill Sans MT" charset="0"/>
              <a:ea typeface="Gill Sans MT" charset="0"/>
              <a:cs typeface="Gill Sans MT" charset="0"/>
            </a:endParaRPr>
          </a:p>
          <a:p>
            <a:pPr>
              <a:lnSpc>
                <a:spcPct val="100000"/>
              </a:lnSpc>
              <a:spcBef>
                <a:spcPts val="0"/>
              </a:spcBef>
            </a:pPr>
            <a:r>
              <a:rPr lang="en-US" sz="2800" dirty="0" smtClean="0">
                <a:latin typeface="Gill Sans MT" charset="0"/>
                <a:ea typeface="Gill Sans MT" charset="0"/>
                <a:cs typeface="Gill Sans MT" charset="0"/>
              </a:rPr>
              <a:t>Home to the Centers for Disease Control and Prevention (CDC)</a:t>
            </a:r>
          </a:p>
          <a:p>
            <a:pPr>
              <a:lnSpc>
                <a:spcPct val="100000"/>
              </a:lnSpc>
              <a:spcBef>
                <a:spcPts val="0"/>
              </a:spcBef>
            </a:pPr>
            <a:endParaRPr lang="en-US" dirty="0">
              <a:latin typeface="Calibri" charset="0"/>
              <a:ea typeface="Calibri" charset="0"/>
              <a:cs typeface="Calibri" charset="0"/>
            </a:endParaRPr>
          </a:p>
          <a:p>
            <a:endParaRPr lang="en-US" dirty="0"/>
          </a:p>
        </p:txBody>
      </p:sp>
    </p:spTree>
    <p:extLst>
      <p:ext uri="{BB962C8B-B14F-4D97-AF65-F5344CB8AC3E}">
        <p14:creationId xmlns:p14="http://schemas.microsoft.com/office/powerpoint/2010/main" val="241917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286872" y="2929964"/>
            <a:ext cx="8068234" cy="2939023"/>
          </a:xfrm>
        </p:spPr>
        <p:txBody>
          <a:bodyPr>
            <a:normAutofit lnSpcReduction="10000"/>
          </a:bodyPr>
          <a:lstStyle/>
          <a:p>
            <a:pPr>
              <a:lnSpc>
                <a:spcPct val="100000"/>
              </a:lnSpc>
              <a:spcBef>
                <a:spcPts val="0"/>
              </a:spcBef>
            </a:pPr>
            <a:endParaRPr lang="en-US" sz="2400" dirty="0" smtClean="0">
              <a:latin typeface="Calibri" charset="0"/>
              <a:ea typeface="Calibri" charset="0"/>
              <a:cs typeface="Calibri" charset="0"/>
            </a:endParaRPr>
          </a:p>
          <a:p>
            <a:pPr>
              <a:lnSpc>
                <a:spcPct val="100000"/>
              </a:lnSpc>
              <a:spcBef>
                <a:spcPts val="0"/>
              </a:spcBef>
            </a:pPr>
            <a:r>
              <a:rPr lang="en-US" sz="2400" dirty="0" smtClean="0">
                <a:solidFill>
                  <a:srgbClr val="FF0000"/>
                </a:solidFill>
                <a:latin typeface="Gill Sans MT" charset="0"/>
                <a:ea typeface="Gill Sans MT" charset="0"/>
                <a:cs typeface="Gill Sans MT" charset="0"/>
              </a:rPr>
              <a:t>1 </a:t>
            </a:r>
            <a:r>
              <a:rPr lang="en-US" sz="2400" dirty="0">
                <a:solidFill>
                  <a:srgbClr val="FF0000"/>
                </a:solidFill>
                <a:latin typeface="Gill Sans MT" charset="0"/>
                <a:ea typeface="Gill Sans MT" charset="0"/>
                <a:cs typeface="Gill Sans MT" charset="0"/>
              </a:rPr>
              <a:t>in 51 </a:t>
            </a:r>
            <a:r>
              <a:rPr lang="en-US" sz="2400" dirty="0" smtClean="0">
                <a:solidFill>
                  <a:srgbClr val="FF0000"/>
                </a:solidFill>
                <a:latin typeface="Gill Sans MT" charset="0"/>
                <a:ea typeface="Gill Sans MT" charset="0"/>
                <a:cs typeface="Gill Sans MT" charset="0"/>
              </a:rPr>
              <a:t>GA residents </a:t>
            </a:r>
            <a:r>
              <a:rPr lang="en-US" sz="2400" dirty="0">
                <a:solidFill>
                  <a:srgbClr val="FF0000"/>
                </a:solidFill>
                <a:latin typeface="Gill Sans MT" charset="0"/>
                <a:ea typeface="Gill Sans MT" charset="0"/>
                <a:cs typeface="Gill Sans MT" charset="0"/>
              </a:rPr>
              <a:t>will be diagnosed with HIV in their lifetimes</a:t>
            </a:r>
            <a:r>
              <a:rPr lang="en-US" sz="2400" dirty="0" smtClean="0">
                <a:solidFill>
                  <a:srgbClr val="FF0000"/>
                </a:solidFill>
                <a:latin typeface="Gill Sans MT" charset="0"/>
                <a:ea typeface="Gill Sans MT" charset="0"/>
                <a:cs typeface="Gill Sans MT" charset="0"/>
              </a:rPr>
              <a:t>.</a:t>
            </a:r>
          </a:p>
          <a:p>
            <a:pPr marL="342900" indent="-342900">
              <a:lnSpc>
                <a:spcPct val="100000"/>
              </a:lnSpc>
              <a:spcBef>
                <a:spcPts val="0"/>
              </a:spcBef>
              <a:buFont typeface="Arial" charset="0"/>
              <a:buChar char="•"/>
            </a:pPr>
            <a:r>
              <a:rPr lang="en-US" sz="2400" dirty="0">
                <a:latin typeface="Gill Sans MT" charset="0"/>
                <a:ea typeface="Gill Sans MT" charset="0"/>
                <a:cs typeface="Gill Sans MT" charset="0"/>
              </a:rPr>
              <a:t>3</a:t>
            </a:r>
            <a:r>
              <a:rPr lang="en-US" sz="2400" baseline="30000" dirty="0">
                <a:latin typeface="Gill Sans MT" charset="0"/>
                <a:ea typeface="Gill Sans MT" charset="0"/>
                <a:cs typeface="Gill Sans MT" charset="0"/>
              </a:rPr>
              <a:t>rd</a:t>
            </a:r>
            <a:r>
              <a:rPr lang="en-US" sz="2400" dirty="0">
                <a:latin typeface="Gill Sans MT" charset="0"/>
                <a:ea typeface="Gill Sans MT" charset="0"/>
                <a:cs typeface="Gill Sans MT" charset="0"/>
              </a:rPr>
              <a:t> in </a:t>
            </a:r>
            <a:r>
              <a:rPr lang="en-US" sz="2400" dirty="0" smtClean="0">
                <a:latin typeface="Gill Sans MT" charset="0"/>
                <a:ea typeface="Gill Sans MT" charset="0"/>
                <a:cs typeface="Gill Sans MT" charset="0"/>
              </a:rPr>
              <a:t>nation for gonorrhea</a:t>
            </a:r>
          </a:p>
          <a:p>
            <a:pPr marL="342900" indent="-342900">
              <a:lnSpc>
                <a:spcPct val="100000"/>
              </a:lnSpc>
              <a:spcBef>
                <a:spcPts val="0"/>
              </a:spcBef>
              <a:buFont typeface="Arial" charset="0"/>
              <a:buChar char="•"/>
            </a:pPr>
            <a:r>
              <a:rPr lang="en-US" sz="2400" dirty="0" smtClean="0">
                <a:latin typeface="Gill Sans MT" charset="0"/>
                <a:ea typeface="Gill Sans MT" charset="0"/>
                <a:cs typeface="Gill Sans MT" charset="0"/>
              </a:rPr>
              <a:t>4</a:t>
            </a:r>
            <a:r>
              <a:rPr lang="en-US" sz="2400" baseline="30000" dirty="0" smtClean="0">
                <a:latin typeface="Gill Sans MT" charset="0"/>
                <a:ea typeface="Gill Sans MT" charset="0"/>
                <a:cs typeface="Gill Sans MT" charset="0"/>
              </a:rPr>
              <a:t>th</a:t>
            </a:r>
            <a:r>
              <a:rPr lang="en-US" sz="2400" dirty="0" smtClean="0">
                <a:latin typeface="Gill Sans MT" charset="0"/>
                <a:ea typeface="Gill Sans MT" charset="0"/>
                <a:cs typeface="Gill Sans MT" charset="0"/>
              </a:rPr>
              <a:t> in nation for primary and secondary syphilis</a:t>
            </a:r>
            <a:endParaRPr lang="en-US" sz="2400" dirty="0">
              <a:latin typeface="Gill Sans MT" charset="0"/>
              <a:ea typeface="Gill Sans MT" charset="0"/>
              <a:cs typeface="Gill Sans MT" charset="0"/>
            </a:endParaRPr>
          </a:p>
          <a:p>
            <a:pPr marL="342900" indent="-342900">
              <a:lnSpc>
                <a:spcPct val="100000"/>
              </a:lnSpc>
              <a:spcBef>
                <a:spcPts val="0"/>
              </a:spcBef>
              <a:buFont typeface="Arial" charset="0"/>
              <a:buChar char="•"/>
            </a:pPr>
            <a:r>
              <a:rPr lang="en-US" sz="2400" dirty="0" smtClean="0">
                <a:latin typeface="Gill Sans MT" charset="0"/>
                <a:ea typeface="Gill Sans MT" charset="0"/>
                <a:cs typeface="Gill Sans MT" charset="0"/>
              </a:rPr>
              <a:t>5</a:t>
            </a:r>
            <a:r>
              <a:rPr lang="en-US" sz="2400" baseline="30000" dirty="0" smtClean="0">
                <a:latin typeface="Gill Sans MT" charset="0"/>
                <a:ea typeface="Gill Sans MT" charset="0"/>
                <a:cs typeface="Gill Sans MT" charset="0"/>
              </a:rPr>
              <a:t>th</a:t>
            </a:r>
            <a:r>
              <a:rPr lang="en-US" sz="2400" dirty="0" smtClean="0">
                <a:latin typeface="Gill Sans MT" charset="0"/>
                <a:ea typeface="Gill Sans MT" charset="0"/>
                <a:cs typeface="Gill Sans MT" charset="0"/>
              </a:rPr>
              <a:t> in nation for chlamydia</a:t>
            </a:r>
          </a:p>
          <a:p>
            <a:pPr>
              <a:lnSpc>
                <a:spcPct val="100000"/>
              </a:lnSpc>
              <a:spcBef>
                <a:spcPts val="0"/>
              </a:spcBef>
            </a:pPr>
            <a:r>
              <a:rPr lang="en-US" sz="2400" dirty="0" smtClean="0">
                <a:latin typeface="Gill Sans MT" charset="0"/>
                <a:ea typeface="Gill Sans MT" charset="0"/>
                <a:cs typeface="Gill Sans MT" charset="0"/>
              </a:rPr>
              <a:t>No </a:t>
            </a:r>
            <a:r>
              <a:rPr lang="en-US" sz="2400" dirty="0">
                <a:latin typeface="Gill Sans MT" charset="0"/>
                <a:ea typeface="Gill Sans MT" charset="0"/>
                <a:cs typeface="Gill Sans MT" charset="0"/>
              </a:rPr>
              <a:t>Medicaid expansion</a:t>
            </a:r>
          </a:p>
          <a:p>
            <a:pPr lvl="1">
              <a:lnSpc>
                <a:spcPct val="100000"/>
              </a:lnSpc>
              <a:spcBef>
                <a:spcPts val="0"/>
              </a:spcBef>
            </a:pPr>
            <a:r>
              <a:rPr lang="en-US" sz="2000" dirty="0">
                <a:latin typeface="Gill Sans MT" charset="0"/>
                <a:ea typeface="Gill Sans MT" charset="0"/>
                <a:cs typeface="Gill Sans MT" charset="0"/>
              </a:rPr>
              <a:t>600,000 low-income residents would be eligible if expanded</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Gill Sans MT" charset="0"/>
              <a:ea typeface="Gill Sans MT" charset="0"/>
              <a:cs typeface="Gill Sans MT"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917" y="187903"/>
            <a:ext cx="6453841" cy="2742061"/>
          </a:xfrm>
          <a:prstGeom prst="rect">
            <a:avLst/>
          </a:prstGeom>
        </p:spPr>
      </p:pic>
    </p:spTree>
    <p:extLst>
      <p:ext uri="{BB962C8B-B14F-4D97-AF65-F5344CB8AC3E}">
        <p14:creationId xmlns:p14="http://schemas.microsoft.com/office/powerpoint/2010/main" val="53798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E23595"/>
                </a:solidFill>
                <a:latin typeface="Gill Sans MT" charset="0"/>
                <a:ea typeface="Gill Sans MT" charset="0"/>
                <a:cs typeface="Gill Sans MT" charset="0"/>
              </a:rPr>
              <a:t>Human Rights Spotlight: </a:t>
            </a:r>
            <a:br>
              <a:rPr lang="en-US" dirty="0" smtClean="0">
                <a:solidFill>
                  <a:srgbClr val="E23595"/>
                </a:solidFill>
                <a:latin typeface="Gill Sans MT" charset="0"/>
                <a:ea typeface="Gill Sans MT" charset="0"/>
                <a:cs typeface="Gill Sans MT" charset="0"/>
              </a:rPr>
            </a:br>
            <a:r>
              <a:rPr lang="en-US" dirty="0" smtClean="0">
                <a:solidFill>
                  <a:srgbClr val="E23595"/>
                </a:solidFill>
                <a:latin typeface="Gill Sans MT" charset="0"/>
                <a:ea typeface="Gill Sans MT" charset="0"/>
                <a:cs typeface="Gill Sans MT" charset="0"/>
              </a:rPr>
              <a:t>HIV Criminalization in GA</a:t>
            </a:r>
            <a:endParaRPr lang="en-US" dirty="0">
              <a:solidFill>
                <a:srgbClr val="E23595"/>
              </a:solidFill>
              <a:latin typeface="Gill Sans MT" charset="0"/>
              <a:ea typeface="Gill Sans MT" charset="0"/>
              <a:cs typeface="Gill Sans MT" charset="0"/>
            </a:endParaRPr>
          </a:p>
        </p:txBody>
      </p:sp>
      <p:sp>
        <p:nvSpPr>
          <p:cNvPr id="3" name="Content Placeholder 2"/>
          <p:cNvSpPr>
            <a:spLocks noGrp="1"/>
          </p:cNvSpPr>
          <p:nvPr>
            <p:ph idx="1"/>
          </p:nvPr>
        </p:nvSpPr>
        <p:spPr>
          <a:xfrm>
            <a:off x="628650" y="1606366"/>
            <a:ext cx="7886700" cy="4351338"/>
          </a:xfrm>
        </p:spPr>
        <p:txBody>
          <a:bodyPr>
            <a:normAutofit/>
          </a:bodyPr>
          <a:lstStyle/>
          <a:p>
            <a:pPr>
              <a:lnSpc>
                <a:spcPct val="110000"/>
              </a:lnSpc>
            </a:pPr>
            <a:r>
              <a:rPr lang="en-US" sz="1600" b="1" dirty="0">
                <a:latin typeface="Gill Sans MT" charset="0"/>
                <a:ea typeface="Gill Sans MT" charset="0"/>
                <a:cs typeface="Gill Sans MT" charset="0"/>
              </a:rPr>
              <a:t>GA.CODE ANN. 16-5-60(c)-(d</a:t>
            </a:r>
            <a:r>
              <a:rPr lang="en-US" sz="1600" dirty="0">
                <a:latin typeface="Gill Sans MT" charset="0"/>
                <a:ea typeface="Gill Sans MT" charset="0"/>
                <a:cs typeface="Gill Sans MT" charset="0"/>
              </a:rPr>
              <a:t>) allows for criminal prosecution based on HIV status.  In Georgia a person who </a:t>
            </a:r>
            <a:r>
              <a:rPr lang="en-US" sz="1600" dirty="0" smtClean="0">
                <a:latin typeface="Gill Sans MT" charset="0"/>
                <a:ea typeface="Gill Sans MT" charset="0"/>
                <a:cs typeface="Gill Sans MT" charset="0"/>
              </a:rPr>
              <a:t>knows </a:t>
            </a:r>
            <a:r>
              <a:rPr lang="en-US" sz="1600" dirty="0">
                <a:latin typeface="Gill Sans MT" charset="0"/>
                <a:ea typeface="Gill Sans MT" charset="0"/>
                <a:cs typeface="Gill Sans MT" charset="0"/>
              </a:rPr>
              <a:t>they are living with HIV is guilty of a felony if they don’t disclose their status before having sex, sharing needles, donating organs or participating in sex work.  </a:t>
            </a:r>
          </a:p>
          <a:p>
            <a:pPr>
              <a:lnSpc>
                <a:spcPct val="110000"/>
              </a:lnSpc>
            </a:pPr>
            <a:r>
              <a:rPr lang="en-US" sz="1600" dirty="0" smtClean="0">
                <a:latin typeface="Gill Sans MT" charset="0"/>
                <a:ea typeface="Gill Sans MT" charset="0"/>
                <a:cs typeface="Gill Sans MT" charset="0"/>
              </a:rPr>
              <a:t>HIV criminal </a:t>
            </a:r>
            <a:r>
              <a:rPr lang="en-US" sz="1600" dirty="0">
                <a:latin typeface="Gill Sans MT" charset="0"/>
                <a:ea typeface="Gill Sans MT" charset="0"/>
                <a:cs typeface="Gill Sans MT" charset="0"/>
              </a:rPr>
              <a:t>laws in Georgia around disclosure and “reckless conduct” were passed in 1988, and were intensified in 2003 with an “ assault with intent” subsection </a:t>
            </a:r>
            <a:r>
              <a:rPr lang="en-US" sz="1600" dirty="0" smtClean="0">
                <a:latin typeface="Gill Sans MT" charset="0"/>
                <a:ea typeface="Gill Sans MT" charset="0"/>
                <a:cs typeface="Gill Sans MT" charset="0"/>
              </a:rPr>
              <a:t>added.</a:t>
            </a:r>
          </a:p>
          <a:p>
            <a:pPr>
              <a:lnSpc>
                <a:spcPct val="110000"/>
              </a:lnSpc>
            </a:pPr>
            <a:r>
              <a:rPr lang="en-US" sz="1600" dirty="0" smtClean="0">
                <a:latin typeface="Gill Sans MT" charset="0"/>
                <a:ea typeface="Gill Sans MT" charset="0"/>
                <a:cs typeface="Gill Sans MT" charset="0"/>
              </a:rPr>
              <a:t>This </a:t>
            </a:r>
            <a:r>
              <a:rPr lang="en-US" sz="1600" dirty="0">
                <a:latin typeface="Gill Sans MT" charset="0"/>
                <a:ea typeface="Gill Sans MT" charset="0"/>
                <a:cs typeface="Gill Sans MT" charset="0"/>
              </a:rPr>
              <a:t>law </a:t>
            </a:r>
            <a:r>
              <a:rPr lang="en-US" sz="1600" dirty="0" smtClean="0">
                <a:latin typeface="Gill Sans MT" charset="0"/>
                <a:ea typeface="Gill Sans MT" charset="0"/>
                <a:cs typeface="Gill Sans MT" charset="0"/>
              </a:rPr>
              <a:t>has </a:t>
            </a:r>
            <a:r>
              <a:rPr lang="en-US" sz="1600" dirty="0">
                <a:latin typeface="Gill Sans MT" charset="0"/>
                <a:ea typeface="Gill Sans MT" charset="0"/>
                <a:cs typeface="Gill Sans MT" charset="0"/>
              </a:rPr>
              <a:t>resulted in 571 </a:t>
            </a:r>
            <a:r>
              <a:rPr lang="en-US" sz="1600" dirty="0" smtClean="0">
                <a:latin typeface="Gill Sans MT" charset="0"/>
                <a:ea typeface="Gill Sans MT" charset="0"/>
                <a:cs typeface="Gill Sans MT" charset="0"/>
              </a:rPr>
              <a:t>arrests </a:t>
            </a:r>
            <a:r>
              <a:rPr lang="en-US" sz="1600" dirty="0">
                <a:latin typeface="Gill Sans MT" charset="0"/>
                <a:ea typeface="Gill Sans MT" charset="0"/>
                <a:cs typeface="Gill Sans MT" charset="0"/>
              </a:rPr>
              <a:t>from 1988 to September 2017, according to state-level criminal history record information analyzed by the Williams Institute. Analyses some disparities in enforcement of the laws based on race, sex, geography, and underlying related offenses, including sew work and suspected sex work. </a:t>
            </a:r>
            <a:endParaRPr lang="en-US" sz="1600" dirty="0" smtClean="0">
              <a:latin typeface="Gill Sans MT" charset="0"/>
              <a:ea typeface="Gill Sans MT" charset="0"/>
              <a:cs typeface="Gill Sans MT" charset="0"/>
            </a:endParaRPr>
          </a:p>
          <a:p>
            <a:pPr>
              <a:lnSpc>
                <a:spcPct val="110000"/>
              </a:lnSpc>
            </a:pPr>
            <a:r>
              <a:rPr lang="en-US" sz="1600" dirty="0" smtClean="0">
                <a:latin typeface="Gill Sans MT" charset="0"/>
                <a:ea typeface="Gill Sans MT" charset="0"/>
                <a:cs typeface="Gill Sans MT" charset="0"/>
              </a:rPr>
              <a:t>Research </a:t>
            </a:r>
            <a:r>
              <a:rPr lang="en-US" sz="1600" dirty="0">
                <a:latin typeface="Gill Sans MT" charset="0"/>
                <a:ea typeface="Gill Sans MT" charset="0"/>
                <a:cs typeface="Gill Sans MT" charset="0"/>
              </a:rPr>
              <a:t>found that HIV-positive Georgians in rural areas were likely to be arrested for an HIV-related crime than those living in urban areas. Black men were likely to be convicted of an HIV-related offense than white men and convictions for HIV arrest were three times likely when there was a concurrent sex work arrest.</a:t>
            </a:r>
          </a:p>
          <a:p>
            <a:pPr marL="0" marR="0" lvl="1" indent="0" defTabSz="914400" eaLnBrk="1" fontAlgn="auto" latinLnBrk="0" hangingPunct="1">
              <a:lnSpc>
                <a:spcPct val="100000"/>
              </a:lnSpc>
              <a:spcBef>
                <a:spcPts val="0"/>
              </a:spcBef>
              <a:spcAft>
                <a:spcPts val="0"/>
              </a:spcAft>
              <a:buClrTx/>
              <a:buSzTx/>
              <a:buFontTx/>
              <a:buNone/>
              <a:tabLst/>
              <a:defRPr/>
            </a:pPr>
            <a:endParaRPr lang="en-US" dirty="0">
              <a:latin typeface="Gill Sans MT" charset="0"/>
              <a:ea typeface="Gill Sans MT" charset="0"/>
              <a:cs typeface="Gill Sans MT" charset="0"/>
            </a:endParaRPr>
          </a:p>
        </p:txBody>
      </p:sp>
    </p:spTree>
    <p:extLst>
      <p:ext uri="{BB962C8B-B14F-4D97-AF65-F5344CB8AC3E}">
        <p14:creationId xmlns:p14="http://schemas.microsoft.com/office/powerpoint/2010/main" val="142917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4651374"/>
          </a:xfrm>
        </p:spPr>
        <p:txBody>
          <a:bodyPr/>
          <a:lstStyle/>
          <a:p>
            <a:r>
              <a:rPr lang="en-US" dirty="0" smtClean="0">
                <a:solidFill>
                  <a:srgbClr val="E23595"/>
                </a:solidFill>
                <a:latin typeface="Gill Sans MT" charset="0"/>
                <a:ea typeface="Gill Sans MT" charset="0"/>
                <a:cs typeface="Gill Sans MT" charset="0"/>
              </a:rPr>
              <a:t>AAAQ Framework</a:t>
            </a:r>
            <a:endParaRPr lang="en-US" dirty="0">
              <a:solidFill>
                <a:srgbClr val="E23595"/>
              </a:solidFill>
              <a:latin typeface="Gill Sans MT" charset="0"/>
              <a:ea typeface="Gill Sans MT" charset="0"/>
              <a:cs typeface="Gill Sans MT" charset="0"/>
            </a:endParaRPr>
          </a:p>
        </p:txBody>
      </p:sp>
    </p:spTree>
    <p:extLst>
      <p:ext uri="{BB962C8B-B14F-4D97-AF65-F5344CB8AC3E}">
        <p14:creationId xmlns:p14="http://schemas.microsoft.com/office/powerpoint/2010/main" val="69502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28650" y="365127"/>
            <a:ext cx="7886700" cy="937894"/>
          </a:xfrm>
        </p:spPr>
        <p:txBody>
          <a:bodyPr/>
          <a:lstStyle/>
          <a:p>
            <a:r>
              <a:rPr lang="en-US" dirty="0" smtClean="0">
                <a:solidFill>
                  <a:srgbClr val="E23595"/>
                </a:solidFill>
                <a:latin typeface="Gill Sans MT" charset="0"/>
                <a:ea typeface="Gill Sans MT" charset="0"/>
                <a:cs typeface="Gill Sans MT" charset="0"/>
              </a:rPr>
              <a:t>Availability</a:t>
            </a:r>
            <a:endParaRPr lang="en-US" dirty="0">
              <a:solidFill>
                <a:srgbClr val="E23595"/>
              </a:solidFill>
              <a:latin typeface="Gill Sans MT" charset="0"/>
              <a:ea typeface="Gill Sans MT" charset="0"/>
              <a:cs typeface="Gill Sans MT" charset="0"/>
            </a:endParaRPr>
          </a:p>
        </p:txBody>
      </p:sp>
      <p:sp>
        <p:nvSpPr>
          <p:cNvPr id="2" name="Content Placeholder 1"/>
          <p:cNvSpPr>
            <a:spLocks noGrp="1"/>
          </p:cNvSpPr>
          <p:nvPr>
            <p:ph idx="1"/>
          </p:nvPr>
        </p:nvSpPr>
        <p:spPr>
          <a:xfrm>
            <a:off x="285750" y="1303021"/>
            <a:ext cx="8229600" cy="4351338"/>
          </a:xfrm>
        </p:spPr>
        <p:txBody>
          <a:bodyPr>
            <a:normAutofit lnSpcReduction="10000"/>
          </a:bodyPr>
          <a:lstStyle/>
          <a:p>
            <a:pPr>
              <a:lnSpc>
                <a:spcPct val="100000"/>
              </a:lnSpc>
              <a:spcBef>
                <a:spcPts val="0"/>
              </a:spcBef>
            </a:pPr>
            <a:r>
              <a:rPr lang="en-US" dirty="0" smtClean="0">
                <a:latin typeface="Gill Sans MT" charset="0"/>
                <a:ea typeface="Gill Sans MT" charset="0"/>
                <a:cs typeface="Gill Sans MT" charset="0"/>
              </a:rPr>
              <a:t>Teen pregnancy rate in GA is higher than national </a:t>
            </a:r>
            <a:r>
              <a:rPr lang="en-US" dirty="0" err="1" smtClean="0">
                <a:latin typeface="Gill Sans MT" charset="0"/>
                <a:ea typeface="Gill Sans MT" charset="0"/>
                <a:cs typeface="Gill Sans MT" charset="0"/>
              </a:rPr>
              <a:t>avg</a:t>
            </a:r>
            <a:r>
              <a:rPr lang="en-US" dirty="0" smtClean="0">
                <a:latin typeface="Gill Sans MT" charset="0"/>
                <a:ea typeface="Gill Sans MT" charset="0"/>
                <a:cs typeface="Gill Sans MT" charset="0"/>
              </a:rPr>
              <a:t> (95 per 1000 vs 84 per 1000)</a:t>
            </a:r>
          </a:p>
          <a:p>
            <a:pPr>
              <a:lnSpc>
                <a:spcPct val="100000"/>
              </a:lnSpc>
              <a:spcBef>
                <a:spcPts val="0"/>
              </a:spcBef>
            </a:pPr>
            <a:r>
              <a:rPr lang="en-US" dirty="0" smtClean="0">
                <a:latin typeface="Gill Sans MT" charset="0"/>
                <a:ea typeface="Gill Sans MT" charset="0"/>
                <a:cs typeface="Gill Sans MT" charset="0"/>
              </a:rPr>
              <a:t>GA HIV epidemic is shifting from urban to rural areas.</a:t>
            </a:r>
          </a:p>
          <a:p>
            <a:pPr>
              <a:lnSpc>
                <a:spcPct val="100000"/>
              </a:lnSpc>
              <a:spcBef>
                <a:spcPts val="0"/>
              </a:spcBef>
            </a:pPr>
            <a:r>
              <a:rPr lang="en-US" dirty="0" smtClean="0">
                <a:latin typeface="Gill Sans MT" charset="0"/>
                <a:ea typeface="Gill Sans MT" charset="0"/>
                <a:cs typeface="Gill Sans MT" charset="0"/>
              </a:rPr>
              <a:t>Lack of access to condoms, sex </a:t>
            </a:r>
            <a:r>
              <a:rPr lang="en-US" dirty="0" err="1" smtClean="0">
                <a:latin typeface="Gill Sans MT" charset="0"/>
                <a:ea typeface="Gill Sans MT" charset="0"/>
                <a:cs typeface="Gill Sans MT" charset="0"/>
              </a:rPr>
              <a:t>ed</a:t>
            </a:r>
            <a:r>
              <a:rPr lang="en-US" dirty="0" smtClean="0">
                <a:latin typeface="Gill Sans MT" charset="0"/>
                <a:ea typeface="Gill Sans MT" charset="0"/>
                <a:cs typeface="Gill Sans MT" charset="0"/>
              </a:rPr>
              <a:t>, sexual health services</a:t>
            </a:r>
          </a:p>
          <a:p>
            <a:pPr>
              <a:lnSpc>
                <a:spcPct val="100000"/>
              </a:lnSpc>
              <a:spcBef>
                <a:spcPts val="0"/>
              </a:spcBef>
            </a:pPr>
            <a:r>
              <a:rPr lang="en-US" dirty="0" smtClean="0">
                <a:latin typeface="Gill Sans MT" charset="0"/>
                <a:ea typeface="Gill Sans MT" charset="0"/>
                <a:cs typeface="Gill Sans MT" charset="0"/>
              </a:rPr>
              <a:t>96% of GA counties have no abortion providers</a:t>
            </a:r>
          </a:p>
          <a:p>
            <a:pPr lvl="1">
              <a:lnSpc>
                <a:spcPct val="100000"/>
              </a:lnSpc>
              <a:spcBef>
                <a:spcPts val="0"/>
              </a:spcBef>
            </a:pPr>
            <a:r>
              <a:rPr lang="en-US" dirty="0" smtClean="0">
                <a:latin typeface="Gill Sans MT" charset="0"/>
                <a:ea typeface="Gill Sans MT" charset="0"/>
                <a:cs typeface="Gill Sans MT" charset="0"/>
              </a:rPr>
              <a:t>56% of GA women live in the 96% of counties that do not have any abortion providers.</a:t>
            </a:r>
          </a:p>
          <a:p>
            <a:pPr lvl="1">
              <a:lnSpc>
                <a:spcPct val="100000"/>
              </a:lnSpc>
              <a:spcBef>
                <a:spcPts val="0"/>
              </a:spcBef>
            </a:pPr>
            <a:r>
              <a:rPr lang="en-US" dirty="0" smtClean="0">
                <a:latin typeface="Gill Sans MT" charset="0"/>
                <a:ea typeface="Gill Sans MT" charset="0"/>
                <a:cs typeface="Gill Sans MT" charset="0"/>
              </a:rPr>
              <a:t>24-hour waiting period for abortion.</a:t>
            </a:r>
          </a:p>
          <a:p>
            <a:pPr lvl="1">
              <a:lnSpc>
                <a:spcPct val="100000"/>
              </a:lnSpc>
              <a:spcBef>
                <a:spcPts val="0"/>
              </a:spcBef>
            </a:pPr>
            <a:r>
              <a:rPr lang="en-US" dirty="0" smtClean="0">
                <a:latin typeface="Gill Sans MT" charset="0"/>
                <a:ea typeface="Gill Sans MT" charset="0"/>
                <a:cs typeface="Gill Sans MT" charset="0"/>
              </a:rPr>
              <a:t>No public funding for abortion except in cases of life endangerment, rape and incest.</a:t>
            </a:r>
            <a:endParaRPr lang="en-US" dirty="0">
              <a:latin typeface="Gill Sans MT" charset="0"/>
              <a:ea typeface="Gill Sans MT" charset="0"/>
              <a:cs typeface="Gill Sans MT" charset="0"/>
            </a:endParaRPr>
          </a:p>
          <a:p>
            <a:pPr lvl="1">
              <a:lnSpc>
                <a:spcPct val="100000"/>
              </a:lnSpc>
              <a:spcBef>
                <a:spcPts val="0"/>
              </a:spcBef>
            </a:pPr>
            <a:endParaRPr lang="en-US" dirty="0" smtClean="0"/>
          </a:p>
          <a:p>
            <a:pPr>
              <a:lnSpc>
                <a:spcPct val="100000"/>
              </a:lnSpc>
              <a:spcBef>
                <a:spcPts val="0"/>
              </a:spcBef>
            </a:pPr>
            <a:endParaRPr lang="en-US" dirty="0" smtClean="0"/>
          </a:p>
        </p:txBody>
      </p:sp>
    </p:spTree>
    <p:extLst>
      <p:ext uri="{BB962C8B-B14F-4D97-AF65-F5344CB8AC3E}">
        <p14:creationId xmlns:p14="http://schemas.microsoft.com/office/powerpoint/2010/main" val="857237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PWN Powerpoint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WN Powerpoint template" id="{7DA7AC6D-4246-904F-B3CC-6E4465875BC2}" vid="{16BA11EC-69D6-3B4C-B8F8-8D7C4606E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PWN Powerpoint template</Template>
  <TotalTime>3128</TotalTime>
  <Words>818</Words>
  <Application>Microsoft Macintosh PowerPoint</Application>
  <PresentationFormat>On-screen Show (4:3)</PresentationFormat>
  <Paragraphs>82</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 Black</vt:lpstr>
      <vt:lpstr>Calibri</vt:lpstr>
      <vt:lpstr>Gill Sans MT</vt:lpstr>
      <vt:lpstr>Arial</vt:lpstr>
      <vt:lpstr>PWN Powerpoint template</vt:lpstr>
      <vt:lpstr>PowerPoint Presentation</vt:lpstr>
      <vt:lpstr> </vt:lpstr>
      <vt:lpstr>Our Strategies</vt:lpstr>
      <vt:lpstr>PowerPoint Presentation</vt:lpstr>
      <vt:lpstr>Landscape</vt:lpstr>
      <vt:lpstr>PowerPoint Presentation</vt:lpstr>
      <vt:lpstr>Human Rights Spotlight:  HIV Criminalization in GA</vt:lpstr>
      <vt:lpstr>AAAQ Framework</vt:lpstr>
      <vt:lpstr>Availability</vt:lpstr>
      <vt:lpstr>Accessibility</vt:lpstr>
      <vt:lpstr>Accessibility</vt:lpstr>
      <vt:lpstr>Acceptability</vt:lpstr>
      <vt:lpstr>Quality</vt:lpstr>
      <vt:lpstr>Recommendations</vt:lpstr>
      <vt:lpstr>Thank you</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Naina Khanna</cp:lastModifiedBy>
  <cp:revision>58</cp:revision>
  <dcterms:created xsi:type="dcterms:W3CDTF">2017-02-14T17:42:55Z</dcterms:created>
  <dcterms:modified xsi:type="dcterms:W3CDTF">2018-03-20T22:59:26Z</dcterms:modified>
</cp:coreProperties>
</file>