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9"/>
  </p:notesMasterIdLst>
  <p:sldIdLst>
    <p:sldId id="256" r:id="rId2"/>
    <p:sldId id="257" r:id="rId3"/>
    <p:sldId id="263" r:id="rId4"/>
    <p:sldId id="264" r:id="rId5"/>
    <p:sldId id="265" r:id="rId6"/>
    <p:sldId id="266" r:id="rId7"/>
    <p:sldId id="267" r:id="rId8"/>
    <p:sldId id="268"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8" r:id="rId27"/>
    <p:sldId id="289"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ADBF9A-CA65-4B66-9A47-CBF78E203B35}">
  <a:tblStyle styleId="{58ADBF9A-CA65-4B66-9A47-CBF78E203B3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4B5B528-FAC6-4B87-967F-A1D75969F6AB}" styleName="Table_1">
    <a:wholeTbl>
      <a:tcTxStyle>
        <a:font>
          <a:latin typeface="Arial"/>
          <a:ea typeface="Arial"/>
          <a:cs typeface="Arial"/>
        </a:font>
        <a:schemeClr val="tx1"/>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Shape 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75"/>
              <a:buFont typeface="Arial"/>
              <a:buNone/>
            </a:pPr>
            <a:r>
              <a:rPr lang="en-US" sz="1100" b="0" i="0" u="none" strike="noStrike" cap="none">
                <a:solidFill>
                  <a:schemeClr val="dk1"/>
                </a:solidFill>
                <a:latin typeface="Arial"/>
                <a:ea typeface="Arial"/>
                <a:cs typeface="Arial"/>
                <a:sym typeface="Arial"/>
              </a:rPr>
              <a:t>You go in knowing you have a long term strategy</a:t>
            </a:r>
            <a:endParaRPr/>
          </a:p>
          <a:p>
            <a:pPr marL="0" marR="0" lvl="0" indent="0" algn="l" rtl="0">
              <a:spcBef>
                <a:spcPts val="0"/>
              </a:spcBef>
              <a:spcAft>
                <a:spcPts val="0"/>
              </a:spcAft>
              <a:buClr>
                <a:schemeClr val="dk1"/>
              </a:buClr>
              <a:buSzPts val="275"/>
              <a:buFont typeface="Arial"/>
              <a:buNone/>
            </a:pPr>
            <a:endParaRPr sz="11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75"/>
              <a:buFont typeface="Arial"/>
              <a:buNone/>
            </a:pPr>
            <a:r>
              <a:rPr lang="en-US" sz="1100" b="1" i="0" u="none" strike="noStrike" cap="none">
                <a:solidFill>
                  <a:schemeClr val="dk1"/>
                </a:solidFill>
                <a:latin typeface="Arial"/>
                <a:ea typeface="Arial"/>
                <a:cs typeface="Arial"/>
                <a:sym typeface="Arial"/>
              </a:rPr>
              <a:t>Tactics: </a:t>
            </a:r>
            <a:endParaRPr/>
          </a:p>
          <a:p>
            <a:pPr marL="0" marR="0" lvl="0" indent="0" algn="l" rtl="0">
              <a:spcBef>
                <a:spcPts val="0"/>
              </a:spcBef>
              <a:spcAft>
                <a:spcPts val="0"/>
              </a:spcAft>
              <a:buClr>
                <a:schemeClr val="dk1"/>
              </a:buClr>
              <a:buSzPts val="275"/>
              <a:buFont typeface="Arial"/>
              <a:buNone/>
            </a:pPr>
            <a:r>
              <a:rPr lang="en-US" sz="1100" b="0" i="0" u="none" strike="noStrike" cap="none">
                <a:solidFill>
                  <a:schemeClr val="dk1"/>
                </a:solidFill>
                <a:latin typeface="Arial"/>
                <a:ea typeface="Arial"/>
                <a:cs typeface="Arial"/>
                <a:sym typeface="Arial"/>
              </a:rPr>
              <a:t>Phone calls, fax zaps, sign on, press releases, bird dogging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r>
              <a:rPr lang="en-US" sz="1100" b="0" i="0" u="none" strike="noStrike" cap="none">
                <a:solidFill>
                  <a:schemeClr val="dk1"/>
                </a:solidFill>
                <a:latin typeface="Arial"/>
                <a:ea typeface="Arial"/>
                <a:cs typeface="Arial"/>
                <a:sym typeface="Arial"/>
              </a:rPr>
              <a:t>1. Tangible improvements</a:t>
            </a:r>
            <a:endParaRPr/>
          </a:p>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75"/>
              <a:buFont typeface="Arial"/>
              <a:buNone/>
            </a:pPr>
            <a:r>
              <a:rPr lang="en-US" sz="1100" b="0" i="0" u="none" strike="noStrike" cap="none">
                <a:solidFill>
                  <a:schemeClr val="dk1"/>
                </a:solidFill>
                <a:latin typeface="Arial"/>
                <a:ea typeface="Arial"/>
                <a:cs typeface="Arial"/>
                <a:sym typeface="Arial"/>
              </a:rPr>
              <a:t>2. When we organize ourselves or campaigns we create work groups. The working groups acted as a breeding grounds  for new leaders.  The more working groups we form the more leaders we need to bottom line (to be the go to person ) for that group.  They have the responsibility of reporting back to the larger group. With that comes a sense of their own power.</a:t>
            </a:r>
            <a:endParaRPr/>
          </a:p>
          <a:p>
            <a:pPr marL="0" marR="0" lvl="0" indent="0" algn="l" rtl="0">
              <a:spcBef>
                <a:spcPts val="0"/>
              </a:spcBef>
              <a:spcAft>
                <a:spcPts val="0"/>
              </a:spcAft>
              <a:buClr>
                <a:schemeClr val="dk1"/>
              </a:buClr>
              <a:buSzPts val="275"/>
              <a:buFont typeface="Arial"/>
              <a:buNone/>
            </a:pPr>
            <a:r>
              <a:rPr lang="en-US" sz="1100" b="0" i="0" u="none" strike="noStrike" cap="none">
                <a:solidFill>
                  <a:schemeClr val="dk1"/>
                </a:solidFill>
                <a:latin typeface="Arial"/>
                <a:ea typeface="Arial"/>
                <a:cs typeface="Arial"/>
                <a:sym typeface="Arial"/>
              </a:rPr>
              <a:t>3. Your group becomes the “go to” group  You are the experts and are called upon for meaningful involvement.</a:t>
            </a:r>
            <a:endParaRPr/>
          </a:p>
          <a:p>
            <a:pPr marL="0" marR="0" lvl="0" indent="0" algn="l" rtl="0">
              <a:lnSpc>
                <a:spcPct val="90000"/>
              </a:lnSpc>
              <a:spcBef>
                <a:spcPts val="0"/>
              </a:spcBef>
              <a:spcAft>
                <a:spcPts val="0"/>
              </a:spcAft>
              <a:buClr>
                <a:srgbClr val="C00000"/>
              </a:buClr>
              <a:buSzPts val="275"/>
              <a:buFont typeface="Arial"/>
              <a:buNone/>
            </a:pPr>
            <a:r>
              <a:rPr lang="en-US" sz="1100" b="1" i="1" u="none" strike="noStrike" cap="none">
                <a:solidFill>
                  <a:srgbClr val="C00000"/>
                </a:solidFill>
                <a:latin typeface="Arial"/>
                <a:ea typeface="Arial"/>
                <a:cs typeface="Arial"/>
                <a:sym typeface="Arial"/>
              </a:rPr>
              <a:t>Our ability to keep Pressure” on decision makers</a:t>
            </a:r>
            <a:r>
              <a:rPr lang="en-US" sz="1100" b="0" i="0" u="none" strike="noStrike" cap="none">
                <a:solidFill>
                  <a:srgbClr val="C00000"/>
                </a:solidFill>
                <a:latin typeface="Arial"/>
                <a:ea typeface="Arial"/>
                <a:cs typeface="Arial"/>
                <a:sym typeface="Arial"/>
              </a:rPr>
              <a:t>.</a:t>
            </a:r>
            <a:endParaRPr/>
          </a:p>
          <a:p>
            <a:pPr marL="0" marR="0" lvl="0" indent="0" algn="l" rtl="0">
              <a:lnSpc>
                <a:spcPct val="90000"/>
              </a:lnSpc>
              <a:spcBef>
                <a:spcPts val="0"/>
              </a:spcBef>
              <a:spcAft>
                <a:spcPts val="0"/>
              </a:spcAft>
              <a:buClr>
                <a:srgbClr val="C00000"/>
              </a:buClr>
              <a:buSzPts val="275"/>
              <a:buFont typeface="Arial"/>
              <a:buNone/>
            </a:pPr>
            <a:r>
              <a:rPr lang="en-US" sz="1100" b="1" i="1" u="none" strike="noStrike" cap="none">
                <a:solidFill>
                  <a:srgbClr val="C00000"/>
                </a:solidFill>
                <a:latin typeface="Arial"/>
                <a:ea typeface="Arial"/>
                <a:cs typeface="Arial"/>
                <a:sym typeface="Arial"/>
              </a:rPr>
              <a:t>When we claim to speak for large numbers, we need to show that we can mobilize those people</a:t>
            </a:r>
            <a:r>
              <a:rPr lang="en-US" sz="1100" b="0" i="1" u="none" strike="noStrike" cap="none">
                <a:solidFill>
                  <a:srgbClr val="C00000"/>
                </a:solidFill>
                <a:latin typeface="Arial"/>
                <a:ea typeface="Arial"/>
                <a:cs typeface="Arial"/>
                <a:sym typeface="Arial"/>
              </a:rPr>
              <a:t>;</a:t>
            </a:r>
            <a:endParaRPr/>
          </a:p>
          <a:p>
            <a:pPr marL="0" marR="0" lvl="0" indent="0" algn="l" rtl="0">
              <a:lnSpc>
                <a:spcPct val="90000"/>
              </a:lnSpc>
              <a:spcBef>
                <a:spcPts val="0"/>
              </a:spcBef>
              <a:spcAft>
                <a:spcPts val="0"/>
              </a:spcAft>
              <a:buClr>
                <a:schemeClr val="dk1"/>
              </a:buClr>
              <a:buSzPts val="263"/>
              <a:buFont typeface="Arial"/>
              <a:buNone/>
            </a:pPr>
            <a:r>
              <a:rPr lang="en-US" sz="1050" b="0" i="0" u="none" strike="noStrike" cap="none">
                <a:solidFill>
                  <a:schemeClr val="dk1"/>
                </a:solidFill>
                <a:latin typeface="Arial"/>
                <a:ea typeface="Arial"/>
                <a:cs typeface="Arial"/>
                <a:sym typeface="Arial"/>
              </a:rPr>
              <a:t>Rallies</a:t>
            </a:r>
            <a:endParaRPr/>
          </a:p>
          <a:p>
            <a:pPr marL="0" marR="0" lvl="0" indent="0" algn="l" rtl="0">
              <a:lnSpc>
                <a:spcPct val="90000"/>
              </a:lnSpc>
              <a:spcBef>
                <a:spcPts val="0"/>
              </a:spcBef>
              <a:spcAft>
                <a:spcPts val="0"/>
              </a:spcAft>
              <a:buClr>
                <a:schemeClr val="dk1"/>
              </a:buClr>
              <a:buSzPts val="263"/>
              <a:buFont typeface="Arial"/>
              <a:buNone/>
            </a:pPr>
            <a:r>
              <a:rPr lang="en-US" sz="1050" b="0" i="0" u="none" strike="noStrike" cap="none">
                <a:solidFill>
                  <a:schemeClr val="dk1"/>
                </a:solidFill>
                <a:latin typeface="Arial"/>
                <a:ea typeface="Arial"/>
                <a:cs typeface="Arial"/>
                <a:sym typeface="Arial"/>
              </a:rPr>
              <a:t>Demonstrations</a:t>
            </a:r>
            <a:endParaRPr/>
          </a:p>
          <a:p>
            <a:pPr marL="0" marR="0" lvl="0" indent="0" algn="l" rtl="0">
              <a:lnSpc>
                <a:spcPct val="90000"/>
              </a:lnSpc>
              <a:spcBef>
                <a:spcPts val="0"/>
              </a:spcBef>
              <a:spcAft>
                <a:spcPts val="0"/>
              </a:spcAft>
              <a:buClr>
                <a:schemeClr val="dk1"/>
              </a:buClr>
              <a:buSzPts val="263"/>
              <a:buFont typeface="Arial"/>
              <a:buNone/>
            </a:pPr>
            <a:r>
              <a:rPr lang="en-US" sz="1050" b="0" i="0" u="none" strike="noStrike" cap="none">
                <a:solidFill>
                  <a:schemeClr val="dk1"/>
                </a:solidFill>
                <a:latin typeface="Arial"/>
                <a:ea typeface="Arial"/>
                <a:cs typeface="Arial"/>
                <a:sym typeface="Arial"/>
              </a:rPr>
              <a:t> Phone  and Fax Zaps</a:t>
            </a:r>
            <a:endParaRPr/>
          </a:p>
          <a:p>
            <a:pPr marL="0" marR="0" lvl="0" indent="0" algn="l" rtl="0">
              <a:lnSpc>
                <a:spcPct val="90000"/>
              </a:lnSpc>
              <a:spcBef>
                <a:spcPts val="0"/>
              </a:spcBef>
              <a:spcAft>
                <a:spcPts val="0"/>
              </a:spcAft>
              <a:buClr>
                <a:schemeClr val="dk1"/>
              </a:buClr>
              <a:buSzPts val="263"/>
              <a:buFont typeface="Arial"/>
              <a:buNone/>
            </a:pPr>
            <a:r>
              <a:rPr lang="en-US" sz="1050" b="0" i="0" u="none" strike="noStrike" cap="none">
                <a:solidFill>
                  <a:schemeClr val="dk1"/>
                </a:solidFill>
                <a:latin typeface="Arial"/>
                <a:ea typeface="Arial"/>
                <a:cs typeface="Arial"/>
                <a:sym typeface="Arial"/>
              </a:rPr>
              <a:t>Letter-writing campaigns</a:t>
            </a:r>
            <a:endParaRPr/>
          </a:p>
          <a:p>
            <a:pPr marL="0" marR="0" lvl="0" indent="0" algn="l" rtl="0">
              <a:lnSpc>
                <a:spcPct val="90000"/>
              </a:lnSpc>
              <a:spcBef>
                <a:spcPts val="0"/>
              </a:spcBef>
              <a:spcAft>
                <a:spcPts val="0"/>
              </a:spcAft>
              <a:buClr>
                <a:schemeClr val="dk1"/>
              </a:buClr>
              <a:buSzPts val="263"/>
              <a:buFont typeface="Arial"/>
              <a:buNone/>
            </a:pPr>
            <a:r>
              <a:rPr lang="en-US" sz="1050" b="0" i="0" u="none" strike="noStrike" cap="none">
                <a:solidFill>
                  <a:schemeClr val="dk1"/>
                </a:solidFill>
                <a:latin typeface="Arial"/>
                <a:ea typeface="Arial"/>
                <a:cs typeface="Arial"/>
                <a:sym typeface="Arial"/>
              </a:rPr>
              <a:t>Petitions</a:t>
            </a:r>
            <a:endParaRPr/>
          </a:p>
          <a:p>
            <a:pPr marL="0" marR="0" lvl="0" indent="0" algn="l" rtl="0">
              <a:lnSpc>
                <a:spcPct val="90000"/>
              </a:lnSpc>
              <a:spcBef>
                <a:spcPts val="0"/>
              </a:spcBef>
              <a:spcAft>
                <a:spcPts val="0"/>
              </a:spcAft>
              <a:buClr>
                <a:schemeClr val="dk1"/>
              </a:buClr>
              <a:buSzPts val="263"/>
              <a:buFont typeface="Arial"/>
              <a:buNone/>
            </a:pPr>
            <a:r>
              <a:rPr lang="en-US" sz="1050" b="0" i="0" u="none" strike="noStrike" cap="none">
                <a:solidFill>
                  <a:schemeClr val="dk1"/>
                </a:solidFill>
                <a:latin typeface="Arial"/>
                <a:ea typeface="Arial"/>
                <a:cs typeface="Arial"/>
                <a:sym typeface="Arial"/>
              </a:rPr>
              <a:t>Ballots</a:t>
            </a:r>
            <a:endParaRPr/>
          </a:p>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r>
              <a:rPr lang="en-US" sz="1100" b="0" i="0" u="none" strike="noStrike" cap="none">
                <a:solidFill>
                  <a:schemeClr val="dk1"/>
                </a:solidFill>
                <a:latin typeface="Arial"/>
                <a:ea typeface="Arial"/>
                <a:cs typeface="Arial"/>
                <a:sym typeface="Arial"/>
              </a:rPr>
              <a:t>Strategy Screen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r>
              <a:rPr lang="en-US" sz="1100" b="0" i="0" u="none" strike="noStrike" cap="none">
                <a:solidFill>
                  <a:schemeClr val="dk1"/>
                </a:solidFill>
                <a:latin typeface="Arial"/>
                <a:ea typeface="Arial"/>
                <a:cs typeface="Arial"/>
                <a:sym typeface="Arial"/>
              </a:rPr>
              <a:t>Who is printing the work sheets … print extras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Shape 7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r>
              <a:rPr lang="en-US" sz="1100" b="0" i="0" u="none" strike="noStrike" cap="none">
                <a:solidFill>
                  <a:schemeClr val="dk1"/>
                </a:solidFill>
                <a:latin typeface="Arial"/>
                <a:ea typeface="Arial"/>
                <a:cs typeface="Arial"/>
                <a:sym typeface="Arial"/>
              </a:rPr>
              <a:t>Set aside time for sustainability on day 3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Shape 32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r>
              <a:rPr lang="en-US" sz="1100" b="0" i="0" u="none" strike="noStrike" cap="none">
                <a:solidFill>
                  <a:schemeClr val="dk1"/>
                </a:solidFill>
                <a:latin typeface="Arial"/>
                <a:ea typeface="Arial"/>
                <a:cs typeface="Arial"/>
                <a:sym typeface="Arial"/>
              </a:rPr>
              <a:t>Need Butcher Paper around the Room  Or rolled out onto a Table.  Participants gather at the wall or around the table …….placing important dates and tasks month by month onto the calendar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370" name="Shape 37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r>
              <a:rPr lang="en-US" sz="1100" b="1" i="0" u="none" strike="noStrike" cap="none">
                <a:solidFill>
                  <a:schemeClr val="dk1"/>
                </a:solidFill>
                <a:latin typeface="Arial"/>
                <a:ea typeface="Arial"/>
                <a:cs typeface="Arial"/>
                <a:sym typeface="Arial"/>
              </a:rPr>
              <a:t>-Some are born with power</a:t>
            </a:r>
            <a:endParaRPr/>
          </a:p>
          <a:p>
            <a:pPr marL="0" marR="0" lvl="0" indent="0" algn="l" rtl="0">
              <a:spcBef>
                <a:spcPts val="0"/>
              </a:spcBef>
              <a:spcAft>
                <a:spcPts val="0"/>
              </a:spcAft>
              <a:buClr>
                <a:schemeClr val="dk1"/>
              </a:buClr>
              <a:buSzPts val="275"/>
              <a:buFont typeface="Arial"/>
              <a:buNone/>
            </a:pPr>
            <a:r>
              <a:rPr lang="en-US" sz="1100" b="1" i="0" u="none" strike="noStrike" cap="none">
                <a:solidFill>
                  <a:schemeClr val="dk1"/>
                </a:solidFill>
                <a:latin typeface="Arial"/>
                <a:ea typeface="Arial"/>
                <a:cs typeface="Arial"/>
                <a:sym typeface="Arial"/>
              </a:rPr>
              <a:t>-Others, who might not have as much power, need</a:t>
            </a:r>
            <a:endParaRPr/>
          </a:p>
          <a:p>
            <a:pPr marL="0" marR="0" lvl="0" indent="0" algn="l" rtl="0">
              <a:spcBef>
                <a:spcPts val="0"/>
              </a:spcBef>
              <a:spcAft>
                <a:spcPts val="0"/>
              </a:spcAft>
              <a:buClr>
                <a:schemeClr val="dk1"/>
              </a:buClr>
              <a:buSzPts val="275"/>
              <a:buFont typeface="Arial"/>
              <a:buNone/>
            </a:pPr>
            <a:r>
              <a:rPr lang="en-US" sz="1100" b="1" i="0" u="none" strike="noStrike" cap="none">
                <a:solidFill>
                  <a:schemeClr val="dk1"/>
                </a:solidFill>
                <a:latin typeface="Arial"/>
                <a:ea typeface="Arial"/>
                <a:cs typeface="Arial"/>
                <a:sym typeface="Arial"/>
              </a:rPr>
              <a:t>to come together to build collective power in</a:t>
            </a:r>
            <a:endParaRPr/>
          </a:p>
          <a:p>
            <a:pPr marL="0" marR="0" lvl="0" indent="0" algn="l" rtl="0">
              <a:spcBef>
                <a:spcPts val="0"/>
              </a:spcBef>
              <a:spcAft>
                <a:spcPts val="0"/>
              </a:spcAft>
              <a:buClr>
                <a:schemeClr val="dk1"/>
              </a:buClr>
              <a:buSzPts val="275"/>
              <a:buFont typeface="Arial"/>
              <a:buNone/>
            </a:pPr>
            <a:r>
              <a:rPr lang="en-US" sz="1100" b="1" i="0" u="none" strike="noStrike" cap="none">
                <a:solidFill>
                  <a:schemeClr val="dk1"/>
                </a:solidFill>
                <a:latin typeface="Arial"/>
                <a:ea typeface="Arial"/>
                <a:cs typeface="Arial"/>
                <a:sym typeface="Arial"/>
              </a:rPr>
              <a:t>order to make things happen.</a:t>
            </a:r>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44" name="Shape 144"/>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You can use your Citizen Power whether or not you choose to disclose your HIV Status</a:t>
            </a:r>
            <a:endParaRPr/>
          </a:p>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75"/>
              <a:buFont typeface="Arial"/>
              <a:buNone/>
            </a:pPr>
            <a:r>
              <a:rPr lang="en-US" sz="1100" b="0" i="0" u="none" strike="noStrike" cap="none">
                <a:solidFill>
                  <a:schemeClr val="dk1"/>
                </a:solidFill>
                <a:latin typeface="Arial"/>
                <a:ea typeface="Arial"/>
                <a:cs typeface="Arial"/>
                <a:sym typeface="Arial"/>
              </a:rPr>
              <a:t>Knowledge plus Action = possible change</a:t>
            </a:r>
            <a:endParaRPr/>
          </a:p>
        </p:txBody>
      </p:sp>
      <p:sp>
        <p:nvSpPr>
          <p:cNvPr id="145" name="Shape 145"/>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181" name="Shape 18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a:p>
        </p:txBody>
      </p:sp>
      <p:sp>
        <p:nvSpPr>
          <p:cNvPr id="11" name="Shape 11"/>
          <p:cNvSpPr txBox="1">
            <a:spLocks noGrp="1"/>
          </p:cNvSpPr>
          <p:nvPr>
            <p:ph type="subTitle" idx="1"/>
          </p:nvPr>
        </p:nvSpPr>
        <p:spPr>
          <a:xfrm>
            <a:off x="311700" y="2834125"/>
            <a:ext cx="8520599"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555600"/>
            <a:ext cx="2807999" cy="75569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400"/>
              <a:buFont typeface="Arial"/>
              <a:buNone/>
              <a:defRPr sz="2400">
                <a:solidFill>
                  <a:schemeClr val="dk1"/>
                </a:solidFill>
              </a:defRPr>
            </a:lvl2pPr>
            <a:lvl3pPr lvl="2">
              <a:spcBef>
                <a:spcPts val="0"/>
              </a:spcBef>
              <a:spcAft>
                <a:spcPts val="0"/>
              </a:spcAft>
              <a:buClr>
                <a:schemeClr val="dk1"/>
              </a:buClr>
              <a:buSzPts val="2400"/>
              <a:buFont typeface="Arial"/>
              <a:buNone/>
              <a:defRPr sz="2400">
                <a:solidFill>
                  <a:schemeClr val="dk1"/>
                </a:solidFill>
              </a:defRPr>
            </a:lvl3pPr>
            <a:lvl4pPr lvl="3">
              <a:spcBef>
                <a:spcPts val="0"/>
              </a:spcBef>
              <a:spcAft>
                <a:spcPts val="0"/>
              </a:spcAft>
              <a:buClr>
                <a:schemeClr val="dk1"/>
              </a:buClr>
              <a:buSzPts val="2400"/>
              <a:buFont typeface="Arial"/>
              <a:buNone/>
              <a:defRPr sz="2400">
                <a:solidFill>
                  <a:schemeClr val="dk1"/>
                </a:solidFill>
              </a:defRPr>
            </a:lvl4pPr>
            <a:lvl5pPr lvl="4">
              <a:spcBef>
                <a:spcPts val="0"/>
              </a:spcBef>
              <a:spcAft>
                <a:spcPts val="0"/>
              </a:spcAft>
              <a:buClr>
                <a:schemeClr val="dk1"/>
              </a:buClr>
              <a:buSzPts val="2400"/>
              <a:buFont typeface="Arial"/>
              <a:buNone/>
              <a:defRPr sz="2400">
                <a:solidFill>
                  <a:schemeClr val="dk1"/>
                </a:solidFill>
              </a:defRPr>
            </a:lvl5pPr>
            <a:lvl6pPr lvl="5">
              <a:spcBef>
                <a:spcPts val="0"/>
              </a:spcBef>
              <a:spcAft>
                <a:spcPts val="0"/>
              </a:spcAft>
              <a:buClr>
                <a:schemeClr val="dk1"/>
              </a:buClr>
              <a:buSzPts val="2400"/>
              <a:buFont typeface="Arial"/>
              <a:buNone/>
              <a:defRPr sz="2400">
                <a:solidFill>
                  <a:schemeClr val="dk1"/>
                </a:solidFill>
              </a:defRPr>
            </a:lvl6pPr>
            <a:lvl7pPr lvl="6">
              <a:spcBef>
                <a:spcPts val="0"/>
              </a:spcBef>
              <a:spcAft>
                <a:spcPts val="0"/>
              </a:spcAft>
              <a:buClr>
                <a:schemeClr val="dk1"/>
              </a:buClr>
              <a:buSzPts val="2400"/>
              <a:buFont typeface="Arial"/>
              <a:buNone/>
              <a:defRPr sz="2400">
                <a:solidFill>
                  <a:schemeClr val="dk1"/>
                </a:solidFill>
              </a:defRPr>
            </a:lvl7pPr>
            <a:lvl8pPr lvl="7">
              <a:spcBef>
                <a:spcPts val="0"/>
              </a:spcBef>
              <a:spcAft>
                <a:spcPts val="0"/>
              </a:spcAft>
              <a:buClr>
                <a:schemeClr val="dk1"/>
              </a:buClr>
              <a:buSzPts val="2400"/>
              <a:buFont typeface="Arial"/>
              <a:buNone/>
              <a:defRPr sz="2400">
                <a:solidFill>
                  <a:schemeClr val="dk1"/>
                </a:solidFill>
              </a:defRPr>
            </a:lvl8pPr>
            <a:lvl9pPr lvl="8">
              <a:spcBef>
                <a:spcPts val="0"/>
              </a:spcBef>
              <a:spcAft>
                <a:spcPts val="0"/>
              </a:spcAft>
              <a:buClr>
                <a:schemeClr val="dk1"/>
              </a:buClr>
              <a:buSzPts val="2400"/>
              <a:buFont typeface="Arial"/>
              <a:buNone/>
              <a:defRPr sz="2400">
                <a:solidFill>
                  <a:schemeClr val="dk1"/>
                </a:solidFill>
              </a:defRPr>
            </a:lvl9pPr>
          </a:lstStyle>
          <a:p>
            <a:endParaRPr/>
          </a:p>
        </p:txBody>
      </p:sp>
      <p:sp>
        <p:nvSpPr>
          <p:cNvPr id="51" name="Shape 51"/>
          <p:cNvSpPr txBox="1">
            <a:spLocks noGrp="1"/>
          </p:cNvSpPr>
          <p:nvPr>
            <p:ph type="body" idx="1"/>
          </p:nvPr>
        </p:nvSpPr>
        <p:spPr>
          <a:xfrm>
            <a:off x="311700" y="1389600"/>
            <a:ext cx="2807999" cy="3179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4800"/>
              <a:buFont typeface="Arial"/>
              <a:buNone/>
              <a:defRPr sz="4800">
                <a:solidFill>
                  <a:schemeClr val="dk1"/>
                </a:solidFill>
              </a:defRPr>
            </a:lvl2pPr>
            <a:lvl3pPr lvl="2">
              <a:spcBef>
                <a:spcPts val="0"/>
              </a:spcBef>
              <a:spcAft>
                <a:spcPts val="0"/>
              </a:spcAft>
              <a:buClr>
                <a:schemeClr val="dk1"/>
              </a:buClr>
              <a:buSzPts val="4800"/>
              <a:buFont typeface="Arial"/>
              <a:buNone/>
              <a:defRPr sz="4800">
                <a:solidFill>
                  <a:schemeClr val="dk1"/>
                </a:solidFill>
              </a:defRPr>
            </a:lvl3pPr>
            <a:lvl4pPr lvl="3">
              <a:spcBef>
                <a:spcPts val="0"/>
              </a:spcBef>
              <a:spcAft>
                <a:spcPts val="0"/>
              </a:spcAft>
              <a:buClr>
                <a:schemeClr val="dk1"/>
              </a:buClr>
              <a:buSzPts val="4800"/>
              <a:buFont typeface="Arial"/>
              <a:buNone/>
              <a:defRPr sz="4800">
                <a:solidFill>
                  <a:schemeClr val="dk1"/>
                </a:solidFill>
              </a:defRPr>
            </a:lvl4pPr>
            <a:lvl5pPr lvl="4">
              <a:spcBef>
                <a:spcPts val="0"/>
              </a:spcBef>
              <a:spcAft>
                <a:spcPts val="0"/>
              </a:spcAft>
              <a:buClr>
                <a:schemeClr val="dk1"/>
              </a:buClr>
              <a:buSzPts val="4800"/>
              <a:buFont typeface="Arial"/>
              <a:buNone/>
              <a:defRPr sz="4800">
                <a:solidFill>
                  <a:schemeClr val="dk1"/>
                </a:solidFill>
              </a:defRPr>
            </a:lvl5pPr>
            <a:lvl6pPr lvl="5">
              <a:spcBef>
                <a:spcPts val="0"/>
              </a:spcBef>
              <a:spcAft>
                <a:spcPts val="0"/>
              </a:spcAft>
              <a:buClr>
                <a:schemeClr val="dk1"/>
              </a:buClr>
              <a:buSzPts val="4800"/>
              <a:buFont typeface="Arial"/>
              <a:buNone/>
              <a:defRPr sz="4800">
                <a:solidFill>
                  <a:schemeClr val="dk1"/>
                </a:solidFill>
              </a:defRPr>
            </a:lvl6pPr>
            <a:lvl7pPr lvl="6">
              <a:spcBef>
                <a:spcPts val="0"/>
              </a:spcBef>
              <a:spcAft>
                <a:spcPts val="0"/>
              </a:spcAft>
              <a:buClr>
                <a:schemeClr val="dk1"/>
              </a:buClr>
              <a:buSzPts val="4800"/>
              <a:buFont typeface="Arial"/>
              <a:buNone/>
              <a:defRPr sz="4800">
                <a:solidFill>
                  <a:schemeClr val="dk1"/>
                </a:solidFill>
              </a:defRPr>
            </a:lvl7pPr>
            <a:lvl8pPr lvl="7">
              <a:spcBef>
                <a:spcPts val="0"/>
              </a:spcBef>
              <a:spcAft>
                <a:spcPts val="0"/>
              </a:spcAft>
              <a:buClr>
                <a:schemeClr val="dk1"/>
              </a:buClr>
              <a:buSzPts val="4800"/>
              <a:buFont typeface="Arial"/>
              <a:buNone/>
              <a:defRPr sz="4800">
                <a:solidFill>
                  <a:schemeClr val="dk1"/>
                </a:solidFill>
              </a:defRPr>
            </a:lvl8pPr>
            <a:lvl9pPr lvl="8">
              <a:spcBef>
                <a:spcPts val="0"/>
              </a:spcBef>
              <a:spcAft>
                <a:spcPts val="0"/>
              </a:spcAft>
              <a:buClr>
                <a:schemeClr val="dk1"/>
              </a:buClr>
              <a:buSzPts val="4800"/>
              <a:buFont typeface="Arial"/>
              <a:buNone/>
              <a:defRPr sz="4800">
                <a:solidFill>
                  <a:schemeClr val="dk1"/>
                </a:solidFill>
              </a:defRPr>
            </a:lvl9pPr>
          </a:lstStyle>
          <a:p>
            <a:endParaRPr/>
          </a:p>
        </p:txBody>
      </p:sp>
      <p:sp>
        <p:nvSpPr>
          <p:cNvPr id="55" name="Shape 55"/>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1106125"/>
            <a:ext cx="8520599"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lvl="1" algn="ctr">
              <a:spcBef>
                <a:spcPts val="0"/>
              </a:spcBef>
              <a:spcAft>
                <a:spcPts val="0"/>
              </a:spcAft>
              <a:buClr>
                <a:schemeClr val="dk1"/>
              </a:buClr>
              <a:buSzPts val="12000"/>
              <a:buFont typeface="Arial"/>
              <a:buNone/>
              <a:defRPr sz="12000">
                <a:solidFill>
                  <a:schemeClr val="dk1"/>
                </a:solidFill>
              </a:defRPr>
            </a:lvl2pPr>
            <a:lvl3pPr lvl="2" algn="ctr">
              <a:spcBef>
                <a:spcPts val="0"/>
              </a:spcBef>
              <a:spcAft>
                <a:spcPts val="0"/>
              </a:spcAft>
              <a:buClr>
                <a:schemeClr val="dk1"/>
              </a:buClr>
              <a:buSzPts val="12000"/>
              <a:buFont typeface="Arial"/>
              <a:buNone/>
              <a:defRPr sz="12000">
                <a:solidFill>
                  <a:schemeClr val="dk1"/>
                </a:solidFill>
              </a:defRPr>
            </a:lvl3pPr>
            <a:lvl4pPr lvl="3" algn="ctr">
              <a:spcBef>
                <a:spcPts val="0"/>
              </a:spcBef>
              <a:spcAft>
                <a:spcPts val="0"/>
              </a:spcAft>
              <a:buClr>
                <a:schemeClr val="dk1"/>
              </a:buClr>
              <a:buSzPts val="12000"/>
              <a:buFont typeface="Arial"/>
              <a:buNone/>
              <a:defRPr sz="12000">
                <a:solidFill>
                  <a:schemeClr val="dk1"/>
                </a:solidFill>
              </a:defRPr>
            </a:lvl4pPr>
            <a:lvl5pPr lvl="4" algn="ctr">
              <a:spcBef>
                <a:spcPts val="0"/>
              </a:spcBef>
              <a:spcAft>
                <a:spcPts val="0"/>
              </a:spcAft>
              <a:buClr>
                <a:schemeClr val="dk1"/>
              </a:buClr>
              <a:buSzPts val="12000"/>
              <a:buFont typeface="Arial"/>
              <a:buNone/>
              <a:defRPr sz="12000">
                <a:solidFill>
                  <a:schemeClr val="dk1"/>
                </a:solidFill>
              </a:defRPr>
            </a:lvl5pPr>
            <a:lvl6pPr lvl="5" algn="ctr">
              <a:spcBef>
                <a:spcPts val="0"/>
              </a:spcBef>
              <a:spcAft>
                <a:spcPts val="0"/>
              </a:spcAft>
              <a:buClr>
                <a:schemeClr val="dk1"/>
              </a:buClr>
              <a:buSzPts val="12000"/>
              <a:buFont typeface="Arial"/>
              <a:buNone/>
              <a:defRPr sz="12000">
                <a:solidFill>
                  <a:schemeClr val="dk1"/>
                </a:solidFill>
              </a:defRPr>
            </a:lvl6pPr>
            <a:lvl7pPr lvl="6" algn="ctr">
              <a:spcBef>
                <a:spcPts val="0"/>
              </a:spcBef>
              <a:spcAft>
                <a:spcPts val="0"/>
              </a:spcAft>
              <a:buClr>
                <a:schemeClr val="dk1"/>
              </a:buClr>
              <a:buSzPts val="12000"/>
              <a:buFont typeface="Arial"/>
              <a:buNone/>
              <a:defRPr sz="12000">
                <a:solidFill>
                  <a:schemeClr val="dk1"/>
                </a:solidFill>
              </a:defRPr>
            </a:lvl7pPr>
            <a:lvl8pPr lvl="7" algn="ctr">
              <a:spcBef>
                <a:spcPts val="0"/>
              </a:spcBef>
              <a:spcAft>
                <a:spcPts val="0"/>
              </a:spcAft>
              <a:buClr>
                <a:schemeClr val="dk1"/>
              </a:buClr>
              <a:buSzPts val="12000"/>
              <a:buFont typeface="Arial"/>
              <a:buNone/>
              <a:defRPr sz="12000">
                <a:solidFill>
                  <a:schemeClr val="dk1"/>
                </a:solidFill>
              </a:defRPr>
            </a:lvl8pPr>
            <a:lvl9pPr lvl="8" algn="ctr">
              <a:spcBef>
                <a:spcPts val="0"/>
              </a:spcBef>
              <a:spcAft>
                <a:spcPts val="0"/>
              </a:spcAft>
              <a:buClr>
                <a:schemeClr val="dk1"/>
              </a:buClr>
              <a:buSzPts val="12000"/>
              <a:buFont typeface="Arial"/>
              <a:buNone/>
              <a:defRPr sz="12000">
                <a:solidFill>
                  <a:schemeClr val="dk1"/>
                </a:solidFill>
              </a:defRPr>
            </a:lvl9pPr>
          </a:lstStyle>
          <a:p>
            <a:endParaRPr/>
          </a:p>
        </p:txBody>
      </p:sp>
      <p:sp>
        <p:nvSpPr>
          <p:cNvPr id="61" name="Shape 61"/>
          <p:cNvSpPr txBox="1">
            <a:spLocks noGrp="1"/>
          </p:cNvSpPr>
          <p:nvPr>
            <p:ph type="body" idx="1"/>
          </p:nvPr>
        </p:nvSpPr>
        <p:spPr>
          <a:xfrm>
            <a:off x="311700" y="3152225"/>
            <a:ext cx="8520599" cy="13008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445025"/>
            <a:ext cx="8520599" cy="5726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15" name="Shape 15"/>
          <p:cNvSpPr txBox="1">
            <a:spLocks noGrp="1"/>
          </p:cNvSpPr>
          <p:nvPr>
            <p:ph type="body" idx="1"/>
          </p:nvPr>
        </p:nvSpPr>
        <p:spPr>
          <a:xfrm>
            <a:off x="311700" y="1152475"/>
            <a:ext cx="8520599" cy="3416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599" cy="5726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19" name="Shape 19"/>
          <p:cNvSpPr txBox="1">
            <a:spLocks noGrp="1"/>
          </p:cNvSpPr>
          <p:nvPr>
            <p:ph type="body" idx="1"/>
          </p:nvPr>
        </p:nvSpPr>
        <p:spPr>
          <a:xfrm>
            <a:off x="311700" y="1152475"/>
            <a:ext cx="3999899" cy="3416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body" idx="2"/>
          </p:nvPr>
        </p:nvSpPr>
        <p:spPr>
          <a:xfrm>
            <a:off x="4832400" y="1152475"/>
            <a:ext cx="3999899" cy="3416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200"/>
              <a:buFont typeface="Arial"/>
              <a:buNone/>
              <a:defRPr sz="12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599" cy="5726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24" name="Shape 24"/>
          <p:cNvSpPr txBox="1">
            <a:spLocks noGrp="1"/>
          </p:cNvSpPr>
          <p:nvPr>
            <p:ph type="body" idx="1"/>
          </p:nvPr>
        </p:nvSpPr>
        <p:spPr>
          <a:xfrm>
            <a:off x="457200" y="1200150"/>
            <a:ext cx="4038599" cy="3394472"/>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2"/>
          </p:nvPr>
        </p:nvSpPr>
        <p:spPr>
          <a:xfrm>
            <a:off x="4648200" y="1200150"/>
            <a:ext cx="4038599" cy="3394472"/>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endParaRPr/>
          </a:p>
        </p:txBody>
      </p:sp>
      <p:sp>
        <p:nvSpPr>
          <p:cNvPr id="26" name="Shape 26"/>
          <p:cNvSpPr txBox="1">
            <a:spLocks noGrp="1"/>
          </p:cNvSpPr>
          <p:nvPr>
            <p:ph type="dt" idx="10"/>
          </p:nvPr>
        </p:nvSpPr>
        <p:spPr>
          <a:xfrm>
            <a:off x="457200" y="4767262"/>
            <a:ext cx="2133599" cy="273843"/>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28650" y="273842"/>
            <a:ext cx="7886698"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Clr>
                <a:schemeClr val="dk1"/>
              </a:buClr>
              <a:buSzPts val="1400"/>
              <a:buFont typeface="Arial"/>
              <a:buNone/>
              <a:defRPr sz="1400">
                <a:solidFill>
                  <a:schemeClr val="dk1"/>
                </a:solidFill>
              </a:defRPr>
            </a:lvl2pPr>
            <a:lvl3pPr lvl="2">
              <a:spcBef>
                <a:spcPts val="0"/>
              </a:spcBef>
              <a:spcAft>
                <a:spcPts val="0"/>
              </a:spcAft>
              <a:buClr>
                <a:schemeClr val="dk1"/>
              </a:buClr>
              <a:buSzPts val="1400"/>
              <a:buFont typeface="Arial"/>
              <a:buNone/>
              <a:defRPr sz="1400">
                <a:solidFill>
                  <a:schemeClr val="dk1"/>
                </a:solidFill>
              </a:defRPr>
            </a:lvl3pPr>
            <a:lvl4pPr lvl="3">
              <a:spcBef>
                <a:spcPts val="0"/>
              </a:spcBef>
              <a:spcAft>
                <a:spcPts val="0"/>
              </a:spcAft>
              <a:buClr>
                <a:schemeClr val="dk1"/>
              </a:buClr>
              <a:buSzPts val="1400"/>
              <a:buFont typeface="Arial"/>
              <a:buNone/>
              <a:defRPr sz="1400">
                <a:solidFill>
                  <a:schemeClr val="dk1"/>
                </a:solidFill>
              </a:defRPr>
            </a:lvl4pPr>
            <a:lvl5pPr lvl="4">
              <a:spcBef>
                <a:spcPts val="0"/>
              </a:spcBef>
              <a:spcAft>
                <a:spcPts val="0"/>
              </a:spcAft>
              <a:buClr>
                <a:schemeClr val="dk1"/>
              </a:buClr>
              <a:buSzPts val="1400"/>
              <a:buFont typeface="Arial"/>
              <a:buNone/>
              <a:defRPr sz="1400">
                <a:solidFill>
                  <a:schemeClr val="dk1"/>
                </a:solidFill>
              </a:defRPr>
            </a:lvl5pPr>
            <a:lvl6pPr lvl="5">
              <a:spcBef>
                <a:spcPts val="0"/>
              </a:spcBef>
              <a:spcAft>
                <a:spcPts val="0"/>
              </a:spcAft>
              <a:buClr>
                <a:schemeClr val="dk1"/>
              </a:buClr>
              <a:buSzPts val="1400"/>
              <a:buFont typeface="Arial"/>
              <a:buNone/>
              <a:defRPr sz="1400">
                <a:solidFill>
                  <a:schemeClr val="dk1"/>
                </a:solidFill>
              </a:defRPr>
            </a:lvl6pPr>
            <a:lvl7pPr lvl="6">
              <a:spcBef>
                <a:spcPts val="0"/>
              </a:spcBef>
              <a:spcAft>
                <a:spcPts val="0"/>
              </a:spcAft>
              <a:buClr>
                <a:schemeClr val="dk1"/>
              </a:buClr>
              <a:buSzPts val="1400"/>
              <a:buFont typeface="Arial"/>
              <a:buNone/>
              <a:defRPr sz="1400">
                <a:solidFill>
                  <a:schemeClr val="dk1"/>
                </a:solidFill>
              </a:defRPr>
            </a:lvl7pPr>
            <a:lvl8pPr lvl="7">
              <a:spcBef>
                <a:spcPts val="0"/>
              </a:spcBef>
              <a:spcAft>
                <a:spcPts val="0"/>
              </a:spcAft>
              <a:buClr>
                <a:schemeClr val="dk1"/>
              </a:buClr>
              <a:buSzPts val="1400"/>
              <a:buFont typeface="Arial"/>
              <a:buNone/>
              <a:defRPr sz="1400">
                <a:solidFill>
                  <a:schemeClr val="dk1"/>
                </a:solidFill>
              </a:defRPr>
            </a:lvl8pPr>
            <a:lvl9pPr lvl="8">
              <a:spcBef>
                <a:spcPts val="0"/>
              </a:spcBef>
              <a:spcAft>
                <a:spcPts val="0"/>
              </a:spcAft>
              <a:buClr>
                <a:schemeClr val="dk1"/>
              </a:buClr>
              <a:buSzPts val="1400"/>
              <a:buFont typeface="Arial"/>
              <a:buNone/>
              <a:defRPr sz="1400">
                <a:solidFill>
                  <a:schemeClr val="dk1"/>
                </a:solidFill>
              </a:defRPr>
            </a:lvl9pPr>
          </a:lstStyle>
          <a:p>
            <a:endParaRPr/>
          </a:p>
        </p:txBody>
      </p:sp>
      <p:sp>
        <p:nvSpPr>
          <p:cNvPr id="31" name="Shape 31"/>
          <p:cNvSpPr txBox="1">
            <a:spLocks noGrp="1"/>
          </p:cNvSpPr>
          <p:nvPr>
            <p:ph type="body" idx="1"/>
          </p:nvPr>
        </p:nvSpPr>
        <p:spPr>
          <a:xfrm>
            <a:off x="628650" y="1369219"/>
            <a:ext cx="7886698" cy="326350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628650" y="4767262"/>
            <a:ext cx="2057398" cy="27384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028950" y="4767262"/>
            <a:ext cx="3086099" cy="27384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457951" y="4767262"/>
            <a:ext cx="2057398" cy="273843"/>
          </a:xfrm>
          <a:prstGeom prst="rect">
            <a:avLst/>
          </a:prstGeom>
          <a:noFill/>
          <a:ln>
            <a:noFill/>
          </a:ln>
        </p:spPr>
        <p:txBody>
          <a:bodyPr spcFirstLastPara="1" wrap="square" lIns="68550" tIns="34275" rIns="68550" bIns="34275" anchor="ctr" anchorCtr="0">
            <a:noAutofit/>
          </a:bodyPr>
          <a:lstStyle>
            <a:lvl1pPr marL="0" marR="0" lvl="0"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25"/>
              <a:buFont typeface="Calibri"/>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Shape 36"/>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125"/>
            <a:ext cx="4572000" cy="5143499"/>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txBox="1">
            <a:spLocks noGrp="1"/>
          </p:cNvSpPr>
          <p:nvPr>
            <p:ph type="title"/>
          </p:nvPr>
        </p:nvSpPr>
        <p:spPr>
          <a:xfrm>
            <a:off x="265500" y="1233175"/>
            <a:ext cx="4045199"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lvl="1" algn="ctr">
              <a:spcBef>
                <a:spcPts val="0"/>
              </a:spcBef>
              <a:spcAft>
                <a:spcPts val="0"/>
              </a:spcAft>
              <a:buClr>
                <a:schemeClr val="dk1"/>
              </a:buClr>
              <a:buSzPts val="4200"/>
              <a:buFont typeface="Arial"/>
              <a:buNone/>
              <a:defRPr sz="4200">
                <a:solidFill>
                  <a:schemeClr val="dk1"/>
                </a:solidFill>
              </a:defRPr>
            </a:lvl2pPr>
            <a:lvl3pPr lvl="2" algn="ctr">
              <a:spcBef>
                <a:spcPts val="0"/>
              </a:spcBef>
              <a:spcAft>
                <a:spcPts val="0"/>
              </a:spcAft>
              <a:buClr>
                <a:schemeClr val="dk1"/>
              </a:buClr>
              <a:buSzPts val="4200"/>
              <a:buFont typeface="Arial"/>
              <a:buNone/>
              <a:defRPr sz="4200">
                <a:solidFill>
                  <a:schemeClr val="dk1"/>
                </a:solidFill>
              </a:defRPr>
            </a:lvl3pPr>
            <a:lvl4pPr lvl="3" algn="ctr">
              <a:spcBef>
                <a:spcPts val="0"/>
              </a:spcBef>
              <a:spcAft>
                <a:spcPts val="0"/>
              </a:spcAft>
              <a:buClr>
                <a:schemeClr val="dk1"/>
              </a:buClr>
              <a:buSzPts val="4200"/>
              <a:buFont typeface="Arial"/>
              <a:buNone/>
              <a:defRPr sz="4200">
                <a:solidFill>
                  <a:schemeClr val="dk1"/>
                </a:solidFill>
              </a:defRPr>
            </a:lvl4pPr>
            <a:lvl5pPr lvl="4" algn="ctr">
              <a:spcBef>
                <a:spcPts val="0"/>
              </a:spcBef>
              <a:spcAft>
                <a:spcPts val="0"/>
              </a:spcAft>
              <a:buClr>
                <a:schemeClr val="dk1"/>
              </a:buClr>
              <a:buSzPts val="4200"/>
              <a:buFont typeface="Arial"/>
              <a:buNone/>
              <a:defRPr sz="4200">
                <a:solidFill>
                  <a:schemeClr val="dk1"/>
                </a:solidFill>
              </a:defRPr>
            </a:lvl5pPr>
            <a:lvl6pPr lvl="5" algn="ctr">
              <a:spcBef>
                <a:spcPts val="0"/>
              </a:spcBef>
              <a:spcAft>
                <a:spcPts val="0"/>
              </a:spcAft>
              <a:buClr>
                <a:schemeClr val="dk1"/>
              </a:buClr>
              <a:buSzPts val="4200"/>
              <a:buFont typeface="Arial"/>
              <a:buNone/>
              <a:defRPr sz="4200">
                <a:solidFill>
                  <a:schemeClr val="dk1"/>
                </a:solidFill>
              </a:defRPr>
            </a:lvl6pPr>
            <a:lvl7pPr lvl="6" algn="ctr">
              <a:spcBef>
                <a:spcPts val="0"/>
              </a:spcBef>
              <a:spcAft>
                <a:spcPts val="0"/>
              </a:spcAft>
              <a:buClr>
                <a:schemeClr val="dk1"/>
              </a:buClr>
              <a:buSzPts val="4200"/>
              <a:buFont typeface="Arial"/>
              <a:buNone/>
              <a:defRPr sz="4200">
                <a:solidFill>
                  <a:schemeClr val="dk1"/>
                </a:solidFill>
              </a:defRPr>
            </a:lvl7pPr>
            <a:lvl8pPr lvl="7" algn="ctr">
              <a:spcBef>
                <a:spcPts val="0"/>
              </a:spcBef>
              <a:spcAft>
                <a:spcPts val="0"/>
              </a:spcAft>
              <a:buClr>
                <a:schemeClr val="dk1"/>
              </a:buClr>
              <a:buSzPts val="4200"/>
              <a:buFont typeface="Arial"/>
              <a:buNone/>
              <a:defRPr sz="4200">
                <a:solidFill>
                  <a:schemeClr val="dk1"/>
                </a:solidFill>
              </a:defRPr>
            </a:lvl8pPr>
            <a:lvl9pPr lvl="8" algn="ctr">
              <a:spcBef>
                <a:spcPts val="0"/>
              </a:spcBef>
              <a:spcAft>
                <a:spcPts val="0"/>
              </a:spcAft>
              <a:buClr>
                <a:schemeClr val="dk1"/>
              </a:buClr>
              <a:buSzPts val="4200"/>
              <a:buFont typeface="Arial"/>
              <a:buNone/>
              <a:defRPr sz="4200">
                <a:solidFill>
                  <a:schemeClr val="dk1"/>
                </a:solidFill>
              </a:defRPr>
            </a:lvl9pPr>
          </a:lstStyle>
          <a:p>
            <a:endParaRPr/>
          </a:p>
        </p:txBody>
      </p:sp>
      <p:sp>
        <p:nvSpPr>
          <p:cNvPr id="40" name="Shape 40"/>
          <p:cNvSpPr txBox="1">
            <a:spLocks noGrp="1"/>
          </p:cNvSpPr>
          <p:nvPr>
            <p:ph type="subTitle" idx="1"/>
          </p:nvPr>
        </p:nvSpPr>
        <p:spPr>
          <a:xfrm>
            <a:off x="265500" y="2803075"/>
            <a:ext cx="4045199"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939500" y="724075"/>
            <a:ext cx="3837000" cy="3695099"/>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2150850"/>
            <a:ext cx="8520599"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lgn="ctr">
              <a:spcBef>
                <a:spcPts val="0"/>
              </a:spcBef>
              <a:spcAft>
                <a:spcPts val="0"/>
              </a:spcAft>
              <a:buClr>
                <a:schemeClr val="dk1"/>
              </a:buClr>
              <a:buSzPts val="3600"/>
              <a:buFont typeface="Arial"/>
              <a:buNone/>
              <a:defRPr sz="3600">
                <a:solidFill>
                  <a:schemeClr val="dk1"/>
                </a:solidFill>
              </a:defRPr>
            </a:lvl2pPr>
            <a:lvl3pPr lvl="2" algn="ctr">
              <a:spcBef>
                <a:spcPts val="0"/>
              </a:spcBef>
              <a:spcAft>
                <a:spcPts val="0"/>
              </a:spcAft>
              <a:buClr>
                <a:schemeClr val="dk1"/>
              </a:buClr>
              <a:buSzPts val="3600"/>
              <a:buFont typeface="Arial"/>
              <a:buNone/>
              <a:defRPr sz="3600">
                <a:solidFill>
                  <a:schemeClr val="dk1"/>
                </a:solidFill>
              </a:defRPr>
            </a:lvl3pPr>
            <a:lvl4pPr lvl="3" algn="ctr">
              <a:spcBef>
                <a:spcPts val="0"/>
              </a:spcBef>
              <a:spcAft>
                <a:spcPts val="0"/>
              </a:spcAft>
              <a:buClr>
                <a:schemeClr val="dk1"/>
              </a:buClr>
              <a:buSzPts val="3600"/>
              <a:buFont typeface="Arial"/>
              <a:buNone/>
              <a:defRPr sz="3600">
                <a:solidFill>
                  <a:schemeClr val="dk1"/>
                </a:solidFill>
              </a:defRPr>
            </a:lvl4pPr>
            <a:lvl5pPr lvl="4" algn="ctr">
              <a:spcBef>
                <a:spcPts val="0"/>
              </a:spcBef>
              <a:spcAft>
                <a:spcPts val="0"/>
              </a:spcAft>
              <a:buClr>
                <a:schemeClr val="dk1"/>
              </a:buClr>
              <a:buSzPts val="3600"/>
              <a:buFont typeface="Arial"/>
              <a:buNone/>
              <a:defRPr sz="3600">
                <a:solidFill>
                  <a:schemeClr val="dk1"/>
                </a:solidFill>
              </a:defRPr>
            </a:lvl5pPr>
            <a:lvl6pPr lvl="5" algn="ctr">
              <a:spcBef>
                <a:spcPts val="0"/>
              </a:spcBef>
              <a:spcAft>
                <a:spcPts val="0"/>
              </a:spcAft>
              <a:buClr>
                <a:schemeClr val="dk1"/>
              </a:buClr>
              <a:buSzPts val="3600"/>
              <a:buFont typeface="Arial"/>
              <a:buNone/>
              <a:defRPr sz="3600">
                <a:solidFill>
                  <a:schemeClr val="dk1"/>
                </a:solidFill>
              </a:defRPr>
            </a:lvl6pPr>
            <a:lvl7pPr lvl="6" algn="ctr">
              <a:spcBef>
                <a:spcPts val="0"/>
              </a:spcBef>
              <a:spcAft>
                <a:spcPts val="0"/>
              </a:spcAft>
              <a:buClr>
                <a:schemeClr val="dk1"/>
              </a:buClr>
              <a:buSzPts val="3600"/>
              <a:buFont typeface="Arial"/>
              <a:buNone/>
              <a:defRPr sz="3600">
                <a:solidFill>
                  <a:schemeClr val="dk1"/>
                </a:solidFill>
              </a:defRPr>
            </a:lvl7pPr>
            <a:lvl8pPr lvl="7" algn="ctr">
              <a:spcBef>
                <a:spcPts val="0"/>
              </a:spcBef>
              <a:spcAft>
                <a:spcPts val="0"/>
              </a:spcAft>
              <a:buClr>
                <a:schemeClr val="dk1"/>
              </a:buClr>
              <a:buSzPts val="3600"/>
              <a:buFont typeface="Arial"/>
              <a:buNone/>
              <a:defRPr sz="3600">
                <a:solidFill>
                  <a:schemeClr val="dk1"/>
                </a:solidFill>
              </a:defRPr>
            </a:lvl8pPr>
            <a:lvl9pPr lvl="8" algn="ctr">
              <a:spcBef>
                <a:spcPts val="0"/>
              </a:spcBef>
              <a:spcAft>
                <a:spcPts val="0"/>
              </a:spcAft>
              <a:buClr>
                <a:schemeClr val="dk1"/>
              </a:buClr>
              <a:buSzPts val="3600"/>
              <a:buFont typeface="Arial"/>
              <a:buNone/>
              <a:defRPr sz="3600">
                <a:solidFill>
                  <a:schemeClr val="dk1"/>
                </a:solidFill>
              </a:defRPr>
            </a:lvl9pPr>
          </a:lstStyle>
          <a:p>
            <a:endParaRPr/>
          </a:p>
        </p:txBody>
      </p:sp>
      <p:sp>
        <p:nvSpPr>
          <p:cNvPr id="45" name="Shape 45"/>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445025"/>
            <a:ext cx="8520599" cy="5726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48" name="Shape 48"/>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26496" y="1695875"/>
            <a:ext cx="8520600" cy="1481575"/>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dirty="0">
                <a:solidFill>
                  <a:schemeClr val="dk1"/>
                </a:solidFill>
                <a:latin typeface="Calibri"/>
                <a:ea typeface="Calibri"/>
                <a:cs typeface="Calibri"/>
                <a:sym typeface="Calibri"/>
              </a:rPr>
              <a:t>Campaign Planning</a:t>
            </a:r>
            <a:br>
              <a:rPr lang="en-US" sz="4000" b="0" i="0" u="none" strike="noStrike" cap="none" dirty="0">
                <a:solidFill>
                  <a:schemeClr val="dk1"/>
                </a:solidFill>
                <a:latin typeface="Calibri"/>
                <a:ea typeface="Calibri"/>
                <a:cs typeface="Calibri"/>
                <a:sym typeface="Calibri"/>
              </a:rPr>
            </a:br>
            <a:r>
              <a:rPr lang="en-US" sz="4000" b="0" i="0" u="none" strike="noStrike" cap="none" dirty="0">
                <a:solidFill>
                  <a:schemeClr val="dk1"/>
                </a:solidFill>
                <a:latin typeface="Calibri"/>
                <a:ea typeface="Calibri"/>
                <a:cs typeface="Calibri"/>
                <a:sym typeface="Calibri"/>
              </a:rPr>
              <a:t> </a:t>
            </a:r>
            <a:endParaRPr dirty="0"/>
          </a:p>
        </p:txBody>
      </p:sp>
      <p:sp>
        <p:nvSpPr>
          <p:cNvPr id="68" name="Shape 68"/>
          <p:cNvSpPr txBox="1">
            <a:spLocks noGrp="1"/>
          </p:cNvSpPr>
          <p:nvPr>
            <p:ph type="subTitle" idx="1"/>
          </p:nvPr>
        </p:nvSpPr>
        <p:spPr>
          <a:xfrm>
            <a:off x="228600" y="2569150"/>
            <a:ext cx="8520600" cy="7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2800"/>
              <a:buFont typeface="Arial"/>
              <a:buNone/>
            </a:pPr>
            <a:r>
              <a:rPr lang="en-US" sz="2800" b="1" i="0" u="none" strike="noStrike" cap="none" dirty="0">
                <a:solidFill>
                  <a:schemeClr val="dk2"/>
                </a:solidFill>
                <a:latin typeface="Calibri"/>
                <a:ea typeface="Calibri"/>
                <a:cs typeface="Calibri"/>
                <a:sym typeface="Calibri"/>
              </a:rPr>
              <a:t>For the long term</a:t>
            </a:r>
            <a:endParaRPr dirty="0"/>
          </a:p>
          <a:p>
            <a:pPr marL="0" marR="0" lvl="0" indent="0" algn="ctr" rtl="0">
              <a:lnSpc>
                <a:spcPct val="100000"/>
              </a:lnSpc>
              <a:spcBef>
                <a:spcPts val="0"/>
              </a:spcBef>
              <a:spcAft>
                <a:spcPts val="0"/>
              </a:spcAft>
              <a:buClr>
                <a:schemeClr val="dk2"/>
              </a:buClr>
              <a:buSzPts val="1800"/>
              <a:buFont typeface="Arial"/>
              <a:buNone/>
            </a:pPr>
            <a:endParaRPr sz="1800" b="0" i="0" u="none" strike="noStrike" cap="none" dirty="0">
              <a:solidFill>
                <a:schemeClr val="dk2"/>
              </a:solidFill>
              <a:latin typeface="Calibri"/>
              <a:ea typeface="Calibri"/>
              <a:cs typeface="Calibri"/>
              <a:sym typeface="Calibri"/>
            </a:endParaRPr>
          </a:p>
        </p:txBody>
      </p:sp>
      <p:pic>
        <p:nvPicPr>
          <p:cNvPr id="69" name="Shape 69"/>
          <p:cNvPicPr preferRelativeResize="0"/>
          <p:nvPr/>
        </p:nvPicPr>
        <p:blipFill rotWithShape="1">
          <a:blip r:embed="rId3">
            <a:alphaModFix/>
          </a:blip>
          <a:srcRect/>
          <a:stretch/>
        </p:blipFill>
        <p:spPr>
          <a:xfrm>
            <a:off x="127509" y="65088"/>
            <a:ext cx="8918575" cy="1670050"/>
          </a:xfrm>
          <a:prstGeom prst="rect">
            <a:avLst/>
          </a:prstGeom>
          <a:noFill/>
          <a:ln>
            <a:noFill/>
          </a:ln>
        </p:spPr>
      </p:pic>
      <p:pic>
        <p:nvPicPr>
          <p:cNvPr id="70" name="Shape 70"/>
          <p:cNvPicPr preferRelativeResize="0"/>
          <p:nvPr/>
        </p:nvPicPr>
        <p:blipFill rotWithShape="1">
          <a:blip r:embed="rId4">
            <a:alphaModFix/>
          </a:blip>
          <a:srcRect/>
          <a:stretch/>
        </p:blipFill>
        <p:spPr>
          <a:xfrm>
            <a:off x="6019800" y="2569150"/>
            <a:ext cx="2827296" cy="2112825"/>
          </a:xfrm>
          <a:prstGeom prst="rect">
            <a:avLst/>
          </a:prstGeom>
          <a:noFill/>
          <a:ln>
            <a:noFill/>
          </a:ln>
        </p:spPr>
      </p:pic>
      <p:sp>
        <p:nvSpPr>
          <p:cNvPr id="71" name="Shape 71"/>
          <p:cNvSpPr txBox="1"/>
          <p:nvPr/>
        </p:nvSpPr>
        <p:spPr>
          <a:xfrm>
            <a:off x="326496" y="3854130"/>
            <a:ext cx="3886200" cy="861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Presenters</a:t>
            </a:r>
            <a:r>
              <a:rPr lang="en-US"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2"/>
              </a:buClr>
              <a:buSzPts val="1800"/>
              <a:buFont typeface="Arial"/>
              <a:buNone/>
            </a:pPr>
            <a:r>
              <a:rPr lang="en-US" sz="1800" b="0" i="0" u="none" strike="noStrike" cap="none" dirty="0">
                <a:solidFill>
                  <a:schemeClr val="dk2"/>
                </a:solidFill>
                <a:latin typeface="Arial"/>
                <a:ea typeface="Arial"/>
                <a:cs typeface="Arial"/>
                <a:sym typeface="Arial"/>
              </a:rPr>
              <a:t>Waheedah Shabazz-El, PWN-USA</a:t>
            </a:r>
            <a:endParaRPr dirty="0"/>
          </a:p>
          <a:p>
            <a:pPr marL="0" marR="0" lvl="0" indent="0" algn="l" rtl="0">
              <a:lnSpc>
                <a:spcPct val="100000"/>
              </a:lnSpc>
              <a:spcBef>
                <a:spcPts val="0"/>
              </a:spcBef>
              <a:spcAft>
                <a:spcPts val="0"/>
              </a:spcAft>
              <a:buClr>
                <a:schemeClr val="dk2"/>
              </a:buClr>
              <a:buSzPts val="1800"/>
              <a:buFont typeface="Arial"/>
              <a:buNone/>
            </a:pPr>
            <a:r>
              <a:rPr lang="en-US" sz="1800" b="0" i="0" u="none" strike="noStrike" cap="none" dirty="0">
                <a:solidFill>
                  <a:schemeClr val="dk2"/>
                </a:solidFill>
                <a:latin typeface="Arial"/>
                <a:ea typeface="Arial"/>
                <a:cs typeface="Arial"/>
                <a:sym typeface="Arial"/>
              </a:rPr>
              <a:t>Rebecca Wang, PWN-USA</a:t>
            </a:r>
            <a:endParaRPr dirty="0"/>
          </a:p>
        </p:txBody>
      </p:sp>
      <p:sp>
        <p:nvSpPr>
          <p:cNvPr id="72" name="Shape 72"/>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81000" y="133350"/>
            <a:ext cx="8171700" cy="838199"/>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700"/>
              <a:buFont typeface="Calibri"/>
              <a:buNone/>
            </a:pPr>
            <a:r>
              <a:rPr lang="en-US" sz="2800" b="1" i="0" u="none" strike="noStrike" cap="none">
                <a:solidFill>
                  <a:schemeClr val="dk1"/>
                </a:solidFill>
                <a:latin typeface="Georgia"/>
                <a:ea typeface="Georgia"/>
                <a:cs typeface="Georgia"/>
                <a:sym typeface="Georgia"/>
              </a:rPr>
              <a:t>Use Tactics to Keep Pressure on the Decision Maker</a:t>
            </a:r>
            <a:r>
              <a:rPr lang="en-US" sz="2800" b="0" i="0" u="none" strike="noStrike" cap="none">
                <a:solidFill>
                  <a:schemeClr val="dk1"/>
                </a:solidFill>
                <a:latin typeface="Georgia"/>
                <a:ea typeface="Georgia"/>
                <a:cs typeface="Georgia"/>
                <a:sym typeface="Georgia"/>
              </a:rPr>
              <a:t>s</a:t>
            </a:r>
            <a:endParaRPr/>
          </a:p>
        </p:txBody>
      </p:sp>
      <p:sp>
        <p:nvSpPr>
          <p:cNvPr id="194" name="Shape 194"/>
          <p:cNvSpPr txBox="1">
            <a:spLocks noGrp="1"/>
          </p:cNvSpPr>
          <p:nvPr>
            <p:ph type="body" idx="1"/>
          </p:nvPr>
        </p:nvSpPr>
        <p:spPr>
          <a:xfrm>
            <a:off x="5257800" y="1268050"/>
            <a:ext cx="3429000" cy="3057152"/>
          </a:xfrm>
          <a:prstGeom prst="rect">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450"/>
              <a:buFont typeface="Arial"/>
              <a:buNone/>
            </a:pPr>
            <a:r>
              <a:rPr lang="en-US" sz="1800" b="0" i="0" u="none" strike="noStrike" cap="none">
                <a:solidFill>
                  <a:schemeClr val="dk1"/>
                </a:solidFill>
                <a:latin typeface="Calibri"/>
                <a:ea typeface="Calibri"/>
                <a:cs typeface="Calibri"/>
                <a:sym typeface="Calibri"/>
              </a:rPr>
              <a:t>“First they ignore you.</a:t>
            </a:r>
            <a:endParaRPr/>
          </a:p>
          <a:p>
            <a:pPr marL="0" marR="0" lvl="0" indent="0" algn="l" rtl="0">
              <a:lnSpc>
                <a:spcPct val="90000"/>
              </a:lnSpc>
              <a:spcBef>
                <a:spcPts val="1600"/>
              </a:spcBef>
              <a:spcAft>
                <a:spcPts val="0"/>
              </a:spcAft>
              <a:buClr>
                <a:schemeClr val="dk1"/>
              </a:buClr>
              <a:buSzPts val="450"/>
              <a:buFont typeface="Arial"/>
              <a:buNone/>
            </a:pPr>
            <a:r>
              <a:rPr lang="en-US" sz="1800" b="0" i="0" u="none" strike="noStrike" cap="none">
                <a:solidFill>
                  <a:schemeClr val="dk1"/>
                </a:solidFill>
                <a:latin typeface="Calibri"/>
                <a:ea typeface="Calibri"/>
                <a:cs typeface="Calibri"/>
                <a:sym typeface="Calibri"/>
              </a:rPr>
              <a:t>Then they ridicule you.</a:t>
            </a:r>
            <a:endParaRPr/>
          </a:p>
          <a:p>
            <a:pPr marL="0" marR="0" lvl="0" indent="0" algn="l" rtl="0">
              <a:lnSpc>
                <a:spcPct val="90000"/>
              </a:lnSpc>
              <a:spcBef>
                <a:spcPts val="1600"/>
              </a:spcBef>
              <a:spcAft>
                <a:spcPts val="0"/>
              </a:spcAft>
              <a:buClr>
                <a:schemeClr val="dk1"/>
              </a:buClr>
              <a:buSzPts val="450"/>
              <a:buFont typeface="Arial"/>
              <a:buNone/>
            </a:pPr>
            <a:r>
              <a:rPr lang="en-US" sz="1800" b="0" i="0" u="none" strike="noStrike" cap="none">
                <a:solidFill>
                  <a:schemeClr val="dk1"/>
                </a:solidFill>
                <a:latin typeface="Calibri"/>
                <a:ea typeface="Calibri"/>
                <a:cs typeface="Calibri"/>
                <a:sym typeface="Calibri"/>
              </a:rPr>
              <a:t>Then they laugh at you.</a:t>
            </a:r>
            <a:endParaRPr/>
          </a:p>
          <a:p>
            <a:pPr marL="0" marR="0" lvl="0" indent="0" algn="l" rtl="0">
              <a:lnSpc>
                <a:spcPct val="90000"/>
              </a:lnSpc>
              <a:spcBef>
                <a:spcPts val="1600"/>
              </a:spcBef>
              <a:spcAft>
                <a:spcPts val="0"/>
              </a:spcAft>
              <a:buClr>
                <a:schemeClr val="dk1"/>
              </a:buClr>
              <a:buSzPts val="450"/>
              <a:buFont typeface="Arial"/>
              <a:buNone/>
            </a:pPr>
            <a:r>
              <a:rPr lang="en-US" sz="1800" b="0" i="0" u="none" strike="noStrike" cap="none">
                <a:solidFill>
                  <a:schemeClr val="dk1"/>
                </a:solidFill>
                <a:latin typeface="Calibri"/>
                <a:ea typeface="Calibri"/>
                <a:cs typeface="Calibri"/>
                <a:sym typeface="Calibri"/>
              </a:rPr>
              <a:t>Then they fight you.</a:t>
            </a:r>
            <a:endParaRPr/>
          </a:p>
          <a:p>
            <a:pPr marL="0" marR="0" lvl="0" indent="0" algn="l" rtl="0">
              <a:lnSpc>
                <a:spcPct val="90000"/>
              </a:lnSpc>
              <a:spcBef>
                <a:spcPts val="1600"/>
              </a:spcBef>
              <a:spcAft>
                <a:spcPts val="0"/>
              </a:spcAft>
              <a:buClr>
                <a:schemeClr val="dk1"/>
              </a:buClr>
              <a:buSzPts val="450"/>
              <a:buFont typeface="Arial"/>
              <a:buNone/>
            </a:pPr>
            <a:r>
              <a:rPr lang="en-US" sz="1800" b="0" i="0" u="none" strike="noStrike" cap="none">
                <a:solidFill>
                  <a:schemeClr val="dk1"/>
                </a:solidFill>
                <a:latin typeface="Calibri"/>
                <a:ea typeface="Calibri"/>
                <a:cs typeface="Calibri"/>
                <a:sym typeface="Calibri"/>
              </a:rPr>
              <a:t>Then you win!”</a:t>
            </a:r>
            <a:endParaRPr/>
          </a:p>
        </p:txBody>
      </p:sp>
      <p:sp>
        <p:nvSpPr>
          <p:cNvPr id="195" name="Shape 195"/>
          <p:cNvSpPr txBox="1"/>
          <p:nvPr/>
        </p:nvSpPr>
        <p:spPr>
          <a:xfrm>
            <a:off x="381000" y="971550"/>
            <a:ext cx="4298271" cy="3353652"/>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**A Campaign- You go in knowing you have a long term strategy</a:t>
            </a:r>
            <a:endParaRPr/>
          </a:p>
          <a:p>
            <a:pPr marL="0" marR="0" lvl="0" indent="0" algn="l"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-You have minor wins along the way.</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-You gain support of others in (other counties) along the way.</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-You control the narrative along the way on social media, other interviews, blogs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-Members become point persons for portions of the campaign (build leadership)</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-You meet with the governor’s staff along the way.</a:t>
            </a:r>
            <a:endParaRPr/>
          </a:p>
          <a:p>
            <a:pPr marL="0" marR="0" lvl="0" indent="0" algn="l"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a:t>
            </a:r>
            <a:endParaRPr/>
          </a:p>
        </p:txBody>
      </p:sp>
      <p:pic>
        <p:nvPicPr>
          <p:cNvPr id="196" name="Shape 196"/>
          <p:cNvPicPr preferRelativeResize="0"/>
          <p:nvPr/>
        </p:nvPicPr>
        <p:blipFill rotWithShape="1">
          <a:blip r:embed="rId3">
            <a:alphaModFix/>
          </a:blip>
          <a:srcRect/>
          <a:stretch/>
        </p:blipFill>
        <p:spPr>
          <a:xfrm>
            <a:off x="7139667" y="3379103"/>
            <a:ext cx="1090325" cy="946098"/>
          </a:xfrm>
          <a:prstGeom prst="rect">
            <a:avLst/>
          </a:prstGeom>
          <a:noFill/>
          <a:ln>
            <a:noFill/>
          </a:ln>
        </p:spPr>
      </p:pic>
      <p:pic>
        <p:nvPicPr>
          <p:cNvPr id="197" name="Shape 197"/>
          <p:cNvPicPr preferRelativeResize="0"/>
          <p:nvPr/>
        </p:nvPicPr>
        <p:blipFill rotWithShape="1">
          <a:blip r:embed="rId4">
            <a:alphaModFix/>
          </a:blip>
          <a:srcRect/>
          <a:stretch/>
        </p:blipFill>
        <p:spPr>
          <a:xfrm>
            <a:off x="0" y="4403723"/>
            <a:ext cx="9169152" cy="606425"/>
          </a:xfrm>
          <a:prstGeom prst="rect">
            <a:avLst/>
          </a:prstGeom>
          <a:noFill/>
          <a:ln>
            <a:noFill/>
          </a:ln>
        </p:spPr>
      </p:pic>
      <p:sp>
        <p:nvSpPr>
          <p:cNvPr id="198" name="Shape 198"/>
          <p:cNvSpPr txBox="1">
            <a:spLocks noGrp="1"/>
          </p:cNvSpPr>
          <p:nvPr>
            <p:ph type="sldNum" idx="12"/>
          </p:nvPr>
        </p:nvSpPr>
        <p:spPr>
          <a:xfrm>
            <a:off x="6457951" y="4767262"/>
            <a:ext cx="2057398" cy="273843"/>
          </a:xfrm>
          <a:prstGeom prst="rect">
            <a:avLst/>
          </a:prstGeom>
          <a:noFill/>
          <a:ln>
            <a:noFill/>
          </a:ln>
        </p:spPr>
        <p:txBody>
          <a:bodyPr spcFirstLastPara="1" wrap="square" lIns="68550" tIns="34275" rIns="68550" bIns="34275" anchor="ctr" anchorCtr="0">
            <a:noAutofit/>
          </a:bodyPr>
          <a:lstStyle/>
          <a:p>
            <a:pPr marL="0" marR="0" lvl="0" indent="0" algn="r" rtl="0">
              <a:lnSpc>
                <a:spcPct val="100000"/>
              </a:lnSpc>
              <a:spcBef>
                <a:spcPts val="0"/>
              </a:spcBef>
              <a:spcAft>
                <a:spcPts val="0"/>
              </a:spcAft>
              <a:buClr>
                <a:srgbClr val="888888"/>
              </a:buClr>
              <a:buSzPts val="225"/>
              <a:buFont typeface="Calibri"/>
              <a:buNone/>
            </a:pPr>
            <a:fld id="{00000000-1234-1234-1234-123412341234}" type="slidenum">
              <a:rPr lang="en-US" sz="900" b="0" i="0" u="none" strike="noStrike" cap="none">
                <a:solidFill>
                  <a:srgbClr val="888888"/>
                </a:solidFill>
                <a:latin typeface="Calibri"/>
                <a:ea typeface="Calibri"/>
                <a:cs typeface="Calibri"/>
                <a:sym typeface="Calibri"/>
              </a:rPr>
              <a:t>10</a:t>
            </a:fld>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04800" y="209550"/>
            <a:ext cx="8458200" cy="762000"/>
          </a:xfrm>
          <a:prstGeom prst="rect">
            <a:avLst/>
          </a:prstGeom>
          <a:solidFill>
            <a:schemeClr val="lt1"/>
          </a:solidFill>
          <a:ln w="9525" cap="flat" cmpd="sng">
            <a:solidFill>
              <a:srgbClr val="FF33CC"/>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90000"/>
              </a:lnSpc>
              <a:spcBef>
                <a:spcPts val="0"/>
              </a:spcBef>
              <a:spcAft>
                <a:spcPts val="0"/>
              </a:spcAft>
              <a:buClr>
                <a:schemeClr val="dk1"/>
              </a:buClr>
              <a:buSzPts val="800"/>
              <a:buFont typeface="Calibri"/>
              <a:buNone/>
            </a:pPr>
            <a:r>
              <a:rPr lang="en-US" sz="3200" b="1" i="0" u="none" strike="noStrike" cap="none">
                <a:solidFill>
                  <a:schemeClr val="dk1"/>
                </a:solidFill>
                <a:latin typeface="Georgia"/>
                <a:ea typeface="Georgia"/>
                <a:cs typeface="Georgia"/>
                <a:sym typeface="Georgia"/>
              </a:rPr>
              <a:t>Three (3)  Principles Of ORGANIZING </a:t>
            </a:r>
            <a:endParaRPr/>
          </a:p>
        </p:txBody>
      </p:sp>
      <p:grpSp>
        <p:nvGrpSpPr>
          <p:cNvPr id="205" name="Shape 205"/>
          <p:cNvGrpSpPr/>
          <p:nvPr/>
        </p:nvGrpSpPr>
        <p:grpSpPr>
          <a:xfrm>
            <a:off x="458205" y="1200149"/>
            <a:ext cx="8227589" cy="3124198"/>
            <a:chOff x="1005" y="-1"/>
            <a:chExt cx="8227589" cy="3124198"/>
          </a:xfrm>
        </p:grpSpPr>
        <p:sp>
          <p:nvSpPr>
            <p:cNvPr id="206" name="Shape 206"/>
            <p:cNvSpPr/>
            <p:nvPr/>
          </p:nvSpPr>
          <p:spPr>
            <a:xfrm rot="-5400000">
              <a:off x="-255127" y="256132"/>
              <a:ext cx="3124198" cy="2611933"/>
            </a:xfrm>
            <a:prstGeom prst="flowChartManualOperation">
              <a:avLst/>
            </a:prstGeom>
            <a:solidFill>
              <a:srgbClr val="FF33C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Shape 207"/>
            <p:cNvSpPr txBox="1"/>
            <p:nvPr/>
          </p:nvSpPr>
          <p:spPr>
            <a:xfrm>
              <a:off x="1005" y="624839"/>
              <a:ext cx="2611932" cy="1874518"/>
            </a:xfrm>
            <a:prstGeom prst="rect">
              <a:avLst/>
            </a:prstGeom>
            <a:noFill/>
            <a:ln>
              <a:noFill/>
            </a:ln>
          </p:spPr>
          <p:txBody>
            <a:bodyPr spcFirstLastPara="1" wrap="square" lIns="165100" tIns="0" rIns="166525" bIns="0" anchor="t" anchorCtr="0">
              <a:noAutofit/>
            </a:bodyPr>
            <a:lstStyle/>
            <a:p>
              <a:pPr marL="0" marR="0" lvl="0" indent="0" algn="l" rtl="0">
                <a:lnSpc>
                  <a:spcPct val="90000"/>
                </a:lnSpc>
                <a:spcBef>
                  <a:spcPts val="0"/>
                </a:spcBef>
                <a:spcAft>
                  <a:spcPts val="0"/>
                </a:spcAft>
                <a:buClr>
                  <a:schemeClr val="dk1"/>
                </a:buClr>
                <a:buSzPts val="650"/>
                <a:buFont typeface="Calibri"/>
                <a:buNone/>
              </a:pPr>
              <a:r>
                <a:rPr lang="en-US" sz="2600" b="0" i="0" u="none" strike="noStrike" cap="none">
                  <a:solidFill>
                    <a:schemeClr val="dk1"/>
                  </a:solidFill>
                  <a:latin typeface="Calibri"/>
                  <a:ea typeface="Calibri"/>
                  <a:cs typeface="Calibri"/>
                  <a:sym typeface="Calibri"/>
                </a:rPr>
                <a:t>Real Improvements in people’s lives</a:t>
              </a:r>
              <a:endParaRPr/>
            </a:p>
            <a:p>
              <a:pPr marL="228600" marR="0" lvl="1" indent="-228600" algn="l" rtl="0">
                <a:lnSpc>
                  <a:spcPct val="90000"/>
                </a:lnSpc>
                <a:spcBef>
                  <a:spcPts val="91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208" name="Shape 208"/>
            <p:cNvSpPr/>
            <p:nvPr/>
          </p:nvSpPr>
          <p:spPr>
            <a:xfrm rot="-5400000">
              <a:off x="2552700" y="256132"/>
              <a:ext cx="3124198" cy="2611933"/>
            </a:xfrm>
            <a:prstGeom prst="flowChartManualOperation">
              <a:avLst/>
            </a:prstGeom>
            <a:solidFill>
              <a:schemeClr val="dk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Shape 209"/>
            <p:cNvSpPr txBox="1"/>
            <p:nvPr/>
          </p:nvSpPr>
          <p:spPr>
            <a:xfrm>
              <a:off x="2808833" y="624839"/>
              <a:ext cx="2611932" cy="1874518"/>
            </a:xfrm>
            <a:prstGeom prst="rect">
              <a:avLst/>
            </a:prstGeom>
            <a:noFill/>
            <a:ln>
              <a:noFill/>
            </a:ln>
          </p:spPr>
          <p:txBody>
            <a:bodyPr spcFirstLastPara="1" wrap="square" lIns="165100" tIns="0" rIns="166525" bIns="0" anchor="t" anchorCtr="0">
              <a:noAutofit/>
            </a:bodyPr>
            <a:lstStyle/>
            <a:p>
              <a:pPr marL="0" marR="0" lvl="0" indent="0" algn="l" rtl="0">
                <a:lnSpc>
                  <a:spcPct val="90000"/>
                </a:lnSpc>
                <a:spcBef>
                  <a:spcPts val="0"/>
                </a:spcBef>
                <a:spcAft>
                  <a:spcPts val="0"/>
                </a:spcAft>
                <a:buClr>
                  <a:schemeClr val="lt1"/>
                </a:buClr>
                <a:buSzPts val="650"/>
                <a:buFont typeface="Calibri"/>
                <a:buNone/>
              </a:pPr>
              <a:r>
                <a:rPr lang="en-US" sz="2600" b="0" i="0" u="none" strike="noStrike" cap="none">
                  <a:solidFill>
                    <a:schemeClr val="lt1"/>
                  </a:solidFill>
                  <a:latin typeface="Calibri"/>
                  <a:ea typeface="Calibri"/>
                  <a:cs typeface="Calibri"/>
                  <a:sym typeface="Calibri"/>
                </a:rPr>
                <a:t>Gives People a sense of their own power.</a:t>
              </a:r>
              <a:r>
                <a:rPr lang="en-US" sz="2600" b="0" i="0" u="none" strike="noStrike" cap="none">
                  <a:solidFill>
                    <a:schemeClr val="dk1"/>
                  </a:solidFill>
                  <a:latin typeface="Calibri"/>
                  <a:ea typeface="Calibri"/>
                  <a:cs typeface="Calibri"/>
                  <a:sym typeface="Calibri"/>
                </a:rPr>
                <a:t>er</a:t>
              </a:r>
              <a:endParaRPr/>
            </a:p>
            <a:p>
              <a:pPr marL="228600" marR="0" lvl="1" indent="-228600" algn="l" rtl="0">
                <a:lnSpc>
                  <a:spcPct val="90000"/>
                </a:lnSpc>
                <a:spcBef>
                  <a:spcPts val="91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210" name="Shape 210"/>
            <p:cNvSpPr/>
            <p:nvPr/>
          </p:nvSpPr>
          <p:spPr>
            <a:xfrm rot="-5400000">
              <a:off x="5360529" y="256132"/>
              <a:ext cx="3124198" cy="2611933"/>
            </a:xfrm>
            <a:prstGeom prst="flowChartManualOperation">
              <a:avLst/>
            </a:prstGeom>
            <a:solidFill>
              <a:srgbClr val="FF33C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Shape 211"/>
            <p:cNvSpPr txBox="1"/>
            <p:nvPr/>
          </p:nvSpPr>
          <p:spPr>
            <a:xfrm>
              <a:off x="5616662" y="624839"/>
              <a:ext cx="2611932" cy="1874518"/>
            </a:xfrm>
            <a:prstGeom prst="rect">
              <a:avLst/>
            </a:prstGeom>
            <a:noFill/>
            <a:ln>
              <a:noFill/>
            </a:ln>
          </p:spPr>
          <p:txBody>
            <a:bodyPr spcFirstLastPara="1" wrap="square" lIns="165100" tIns="0" rIns="166525" bIns="0" anchor="t" anchorCtr="0">
              <a:noAutofit/>
            </a:bodyPr>
            <a:lstStyle/>
            <a:p>
              <a:pPr marL="0" marR="0" lvl="0" indent="0" algn="l" rtl="0">
                <a:lnSpc>
                  <a:spcPct val="90000"/>
                </a:lnSpc>
                <a:spcBef>
                  <a:spcPts val="0"/>
                </a:spcBef>
                <a:spcAft>
                  <a:spcPts val="0"/>
                </a:spcAft>
                <a:buClr>
                  <a:schemeClr val="dk1"/>
                </a:buClr>
                <a:buSzPts val="650"/>
                <a:buFont typeface="Calibri"/>
                <a:buNone/>
              </a:pPr>
              <a:r>
                <a:rPr lang="en-US" sz="2600" b="0" i="0" u="none" strike="noStrike" cap="none">
                  <a:solidFill>
                    <a:schemeClr val="dk1"/>
                  </a:solidFill>
                  <a:latin typeface="Calibri"/>
                  <a:ea typeface="Calibri"/>
                  <a:cs typeface="Calibri"/>
                  <a:sym typeface="Calibri"/>
                </a:rPr>
                <a:t>Alters the relations of power</a:t>
              </a:r>
              <a:endParaRPr/>
            </a:p>
            <a:p>
              <a:pPr marL="228600" marR="0" lvl="1" indent="-228600" algn="l" rtl="0">
                <a:lnSpc>
                  <a:spcPct val="90000"/>
                </a:lnSpc>
                <a:spcBef>
                  <a:spcPts val="91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grpSp>
      <p:sp>
        <p:nvSpPr>
          <p:cNvPr id="212" name="Shape 212"/>
          <p:cNvSpPr txBox="1">
            <a:spLocks noGrp="1"/>
          </p:cNvSpPr>
          <p:nvPr>
            <p:ph type="sldNum" idx="12"/>
          </p:nvPr>
        </p:nvSpPr>
        <p:spPr>
          <a:xfrm>
            <a:off x="6457951" y="4767262"/>
            <a:ext cx="2057398" cy="273843"/>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pic>
        <p:nvPicPr>
          <p:cNvPr id="213" name="Shape 213"/>
          <p:cNvPicPr preferRelativeResize="0"/>
          <p:nvPr/>
        </p:nvPicPr>
        <p:blipFill rotWithShape="1">
          <a:blip r:embed="rId3">
            <a:alphaModFix/>
          </a:blip>
          <a:srcRect/>
          <a:stretch/>
        </p:blipFill>
        <p:spPr>
          <a:xfrm>
            <a:off x="0" y="4403723"/>
            <a:ext cx="9169152" cy="606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28650" y="273842"/>
            <a:ext cx="7886698" cy="994172"/>
          </a:xfrm>
          <a:prstGeom prst="rect">
            <a:avLst/>
          </a:prstGeom>
          <a:noFill/>
          <a:ln>
            <a:noFill/>
          </a:ln>
        </p:spPr>
        <p:txBody>
          <a:bodyPr spcFirstLastPara="1" wrap="square" lIns="91425" tIns="91425" rIns="91425" bIns="91425" anchor="ctr" anchorCtr="0">
            <a:noAutofit/>
          </a:bodyPr>
          <a:lstStyle/>
          <a:p>
            <a:pPr marL="171450" marR="0" lvl="0" indent="88900" algn="l" rtl="0">
              <a:lnSpc>
                <a:spcPct val="90000"/>
              </a:lnSpc>
              <a:spcBef>
                <a:spcPts val="0"/>
              </a:spcBef>
              <a:spcAft>
                <a:spcPts val="0"/>
              </a:spcAft>
              <a:buClr>
                <a:schemeClr val="dk1"/>
              </a:buClr>
              <a:buSzPts val="2800"/>
              <a:buFont typeface="Calibri"/>
              <a:buNone/>
            </a:pPr>
            <a:r>
              <a:rPr lang="en-US" sz="2800" b="0" i="0" u="none" strike="noStrike" cap="none">
                <a:solidFill>
                  <a:srgbClr val="000000"/>
                </a:solidFill>
                <a:latin typeface="Georgia"/>
                <a:ea typeface="Georgia"/>
                <a:cs typeface="Georgia"/>
                <a:sym typeface="Georgia"/>
              </a:rPr>
              <a:t>Planning your  Campaign </a:t>
            </a:r>
            <a:br>
              <a:rPr lang="en-US" sz="2100" b="0" i="0" u="none" strike="noStrike" cap="none">
                <a:solidFill>
                  <a:srgbClr val="000000"/>
                </a:solidFill>
                <a:latin typeface="Calibri"/>
                <a:ea typeface="Calibri"/>
                <a:cs typeface="Calibri"/>
                <a:sym typeface="Calibri"/>
              </a:rPr>
            </a:br>
            <a:endParaRPr sz="3300" b="0" i="0" u="none" strike="noStrike" cap="none">
              <a:solidFill>
                <a:schemeClr val="dk1"/>
              </a:solidFill>
              <a:latin typeface="Calibri"/>
              <a:ea typeface="Calibri"/>
              <a:cs typeface="Calibri"/>
              <a:sym typeface="Calibri"/>
            </a:endParaRPr>
          </a:p>
        </p:txBody>
      </p:sp>
      <p:pic>
        <p:nvPicPr>
          <p:cNvPr id="228" name="Shape 228"/>
          <p:cNvPicPr preferRelativeResize="0"/>
          <p:nvPr/>
        </p:nvPicPr>
        <p:blipFill rotWithShape="1">
          <a:blip r:embed="rId3">
            <a:alphaModFix/>
          </a:blip>
          <a:srcRect/>
          <a:stretch/>
        </p:blipFill>
        <p:spPr>
          <a:xfrm>
            <a:off x="717630" y="983848"/>
            <a:ext cx="7326775" cy="3614554"/>
          </a:xfrm>
          <a:prstGeom prst="rect">
            <a:avLst/>
          </a:prstGeom>
          <a:noFill/>
          <a:ln>
            <a:noFill/>
          </a:ln>
        </p:spPr>
      </p:pic>
      <p:sp>
        <p:nvSpPr>
          <p:cNvPr id="229" name="Shape 229"/>
          <p:cNvSpPr txBox="1">
            <a:spLocks noGrp="1"/>
          </p:cNvSpPr>
          <p:nvPr>
            <p:ph type="body" idx="1"/>
          </p:nvPr>
        </p:nvSpPr>
        <p:spPr>
          <a:xfrm>
            <a:off x="628650" y="1369219"/>
            <a:ext cx="7886698" cy="3263504"/>
          </a:xfrm>
          <a:prstGeom prst="rect">
            <a:avLst/>
          </a:prstGeom>
          <a:noFill/>
          <a:ln>
            <a:noFill/>
          </a:ln>
        </p:spPr>
        <p:txBody>
          <a:bodyPr spcFirstLastPara="1" wrap="square" lIns="91425" tIns="91425" rIns="91425" bIns="91425" anchor="t" anchorCtr="0">
            <a:noAutofit/>
          </a:bodyPr>
          <a:lstStyle/>
          <a:p>
            <a:pPr marL="260350" marR="0" lvl="0" indent="44450" algn="l" rtl="0">
              <a:lnSpc>
                <a:spcPct val="9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6457951" y="4767262"/>
            <a:ext cx="2057398" cy="273843"/>
          </a:xfrm>
          <a:prstGeom prst="rect">
            <a:avLst/>
          </a:prstGeom>
          <a:noFill/>
          <a:ln>
            <a:noFill/>
          </a:ln>
        </p:spPr>
        <p:txBody>
          <a:bodyPr spcFirstLastPara="1" wrap="square" lIns="68550" tIns="34275" rIns="68550" bIns="34275" anchor="ctr" anchorCtr="0">
            <a:noAutofit/>
          </a:bodyPr>
          <a:lstStyle/>
          <a:p>
            <a:pPr marL="0" marR="0" lvl="0" indent="0" algn="r" rtl="0">
              <a:lnSpc>
                <a:spcPct val="100000"/>
              </a:lnSpc>
              <a:spcBef>
                <a:spcPts val="0"/>
              </a:spcBef>
              <a:spcAft>
                <a:spcPts val="0"/>
              </a:spcAft>
              <a:buClr>
                <a:srgbClr val="888888"/>
              </a:buClr>
              <a:buSzPts val="225"/>
              <a:buFont typeface="Calibri"/>
              <a:buNone/>
            </a:pPr>
            <a:fld id="{00000000-1234-1234-1234-123412341234}" type="slidenum">
              <a:rPr lang="en-US" sz="900" b="0" i="0" u="none" strike="noStrike" cap="none">
                <a:solidFill>
                  <a:srgbClr val="888888"/>
                </a:solidFill>
                <a:latin typeface="Calibri"/>
                <a:ea typeface="Calibri"/>
                <a:cs typeface="Calibri"/>
                <a:sym typeface="Calibri"/>
              </a:rPr>
              <a:t>12</a:t>
            </a:fld>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04800" y="438150"/>
            <a:ext cx="2279100" cy="3193526"/>
          </a:xfrm>
          <a:prstGeom prst="rect">
            <a:avLst/>
          </a:prstGeom>
          <a:solidFill>
            <a:schemeClr val="lt1"/>
          </a:solidFill>
          <a:ln w="9525" cap="flat" cmpd="sng">
            <a:solidFill>
              <a:srgbClr val="FF33C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US" sz="2400" b="1" i="0" u="none" strike="noStrike" cap="none">
                <a:solidFill>
                  <a:schemeClr val="dk1"/>
                </a:solidFill>
                <a:latin typeface="Arial"/>
                <a:ea typeface="Arial"/>
                <a:cs typeface="Arial"/>
                <a:sym typeface="Arial"/>
              </a:rPr>
              <a:t>SWOT</a:t>
            </a:r>
            <a:r>
              <a:rPr lang="en-US" sz="2400" b="0" i="0" u="none" strike="noStrike" cap="none">
                <a:solidFill>
                  <a:schemeClr val="dk1"/>
                </a:solidFill>
                <a:latin typeface="Arial"/>
                <a:ea typeface="Arial"/>
                <a:cs typeface="Arial"/>
                <a:sym typeface="Arial"/>
              </a:rPr>
              <a:t> Analysis:</a:t>
            </a:r>
            <a:br>
              <a:rPr lang="en-US" sz="2400" b="0" i="0" u="none" strike="noStrike" cap="none">
                <a:solidFill>
                  <a:schemeClr val="dk1"/>
                </a:solidFill>
                <a:latin typeface="Arial"/>
                <a:ea typeface="Arial"/>
                <a:cs typeface="Arial"/>
                <a:sym typeface="Arial"/>
              </a:rPr>
            </a:br>
            <a:br>
              <a:rPr lang="en-US" sz="2400" b="0"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S</a:t>
            </a:r>
            <a:r>
              <a:rPr lang="en-US" sz="1400" b="0" i="0" u="none" strike="noStrike" cap="none">
                <a:solidFill>
                  <a:schemeClr val="dk1"/>
                </a:solidFill>
                <a:latin typeface="Arial"/>
                <a:ea typeface="Arial"/>
                <a:cs typeface="Arial"/>
                <a:sym typeface="Arial"/>
              </a:rPr>
              <a:t>trengths</a:t>
            </a:r>
            <a:br>
              <a:rPr lang="en-US" sz="2400" b="0"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W</a:t>
            </a:r>
            <a:r>
              <a:rPr lang="en-US" sz="1400" b="0" i="0" u="none" strike="noStrike" cap="none">
                <a:solidFill>
                  <a:schemeClr val="dk1"/>
                </a:solidFill>
                <a:latin typeface="Arial"/>
                <a:ea typeface="Arial"/>
                <a:cs typeface="Arial"/>
                <a:sym typeface="Arial"/>
              </a:rPr>
              <a:t>eaknesses</a:t>
            </a:r>
            <a:br>
              <a:rPr lang="en-US" sz="2400" b="0"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O</a:t>
            </a:r>
            <a:r>
              <a:rPr lang="en-US" sz="1400" b="0" i="0" u="none" strike="noStrike" cap="none">
                <a:solidFill>
                  <a:schemeClr val="dk1"/>
                </a:solidFill>
                <a:latin typeface="Arial"/>
                <a:ea typeface="Arial"/>
                <a:cs typeface="Arial"/>
                <a:sym typeface="Arial"/>
              </a:rPr>
              <a:t>pportunities</a:t>
            </a:r>
            <a:br>
              <a:rPr lang="en-US" sz="1600" b="0"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T</a:t>
            </a:r>
            <a:r>
              <a:rPr lang="en-US" sz="1400" b="0" i="0" u="none" strike="noStrike" cap="none">
                <a:solidFill>
                  <a:schemeClr val="dk1"/>
                </a:solidFill>
                <a:latin typeface="Arial"/>
                <a:ea typeface="Arial"/>
                <a:cs typeface="Arial"/>
                <a:sym typeface="Arial"/>
              </a:rPr>
              <a:t>hreats</a:t>
            </a:r>
            <a:br>
              <a:rPr lang="en-US" sz="2400" b="0" i="0" u="none" strike="noStrike" cap="none">
                <a:solidFill>
                  <a:schemeClr val="dk1"/>
                </a:solidFill>
                <a:latin typeface="Arial"/>
                <a:ea typeface="Arial"/>
                <a:cs typeface="Arial"/>
                <a:sym typeface="Arial"/>
              </a:rPr>
            </a:br>
            <a:endParaRPr sz="2400" b="0" i="0" u="none" strike="noStrike" cap="none">
              <a:solidFill>
                <a:schemeClr val="dk1"/>
              </a:solidFill>
              <a:latin typeface="Arial"/>
              <a:ea typeface="Arial"/>
              <a:cs typeface="Arial"/>
              <a:sym typeface="Arial"/>
            </a:endParaRPr>
          </a:p>
        </p:txBody>
      </p:sp>
      <p:graphicFrame>
        <p:nvGraphicFramePr>
          <p:cNvPr id="236" name="Shape 236"/>
          <p:cNvGraphicFramePr/>
          <p:nvPr/>
        </p:nvGraphicFramePr>
        <p:xfrm>
          <a:off x="2667000" y="209550"/>
          <a:ext cx="6096000" cy="4663460"/>
        </p:xfrm>
        <a:graphic>
          <a:graphicData uri="http://schemas.openxmlformats.org/drawingml/2006/table">
            <a:tbl>
              <a:tblPr firstRow="1" bandRow="1">
                <a:noFill/>
                <a:tableStyleId>{58ADBF9A-CA65-4B66-9A47-CBF78E203B35}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963275">
                <a:tc>
                  <a:txBody>
                    <a:bodyPr/>
                    <a:lstStyle/>
                    <a:p>
                      <a:pPr marL="0" marR="0" lvl="0" indent="0" algn="l" rtl="0">
                        <a:lnSpc>
                          <a:spcPct val="100000"/>
                        </a:lnSpc>
                        <a:spcBef>
                          <a:spcPts val="0"/>
                        </a:spcBef>
                        <a:spcAft>
                          <a:spcPts val="0"/>
                        </a:spcAft>
                        <a:buClr>
                          <a:srgbClr val="FF33CC"/>
                        </a:buClr>
                        <a:buSzPts val="350"/>
                        <a:buFont typeface="Arial"/>
                        <a:buNone/>
                      </a:pPr>
                      <a:r>
                        <a:rPr lang="en-US" sz="1400" b="1" i="0" u="none" strike="noStrike" cap="none">
                          <a:solidFill>
                            <a:srgbClr val="FF33CC"/>
                          </a:solidFill>
                          <a:latin typeface="Arial"/>
                          <a:ea typeface="Arial"/>
                          <a:cs typeface="Arial"/>
                          <a:sym typeface="Arial"/>
                        </a:rPr>
                        <a:t>STRENGTHS</a:t>
                      </a:r>
                      <a:endParaRPr/>
                    </a:p>
                    <a:p>
                      <a:pPr marL="0" marR="0" lvl="0" indent="0" algn="l" rtl="0">
                        <a:lnSpc>
                          <a:spcPct val="100000"/>
                        </a:lnSpc>
                        <a:spcBef>
                          <a:spcPts val="0"/>
                        </a:spcBef>
                        <a:spcAft>
                          <a:spcPts val="0"/>
                        </a:spcAft>
                        <a:buClr>
                          <a:schemeClr val="lt1"/>
                        </a:buClr>
                        <a:buSzPts val="350"/>
                        <a:buFont typeface="Arial"/>
                        <a:buNone/>
                      </a:pPr>
                      <a:r>
                        <a:rPr lang="en-US" sz="1400" b="1" i="0" u="none" strike="noStrike" cap="none">
                          <a:solidFill>
                            <a:schemeClr val="lt1"/>
                          </a:solidFill>
                          <a:latin typeface="Arial"/>
                          <a:ea typeface="Arial"/>
                          <a:cs typeface="Arial"/>
                          <a:sym typeface="Arial"/>
                        </a:rPr>
                        <a:t>What are your de facto strengths?</a:t>
                      </a:r>
                      <a:endParaRPr/>
                    </a:p>
                    <a:p>
                      <a:pPr marL="0" marR="0" lvl="0" indent="0" algn="l" rtl="0">
                        <a:lnSpc>
                          <a:spcPct val="100000"/>
                        </a:lnSpc>
                        <a:spcBef>
                          <a:spcPts val="0"/>
                        </a:spcBef>
                        <a:spcAft>
                          <a:spcPts val="0"/>
                        </a:spcAft>
                        <a:buClr>
                          <a:schemeClr val="lt1"/>
                        </a:buClr>
                        <a:buSzPts val="350"/>
                        <a:buFont typeface="Arial"/>
                        <a:buNone/>
                      </a:pPr>
                      <a:r>
                        <a:rPr lang="en-US" sz="1400" b="1" i="0" u="none" strike="noStrike" cap="none">
                          <a:solidFill>
                            <a:schemeClr val="lt1"/>
                          </a:solidFill>
                          <a:latin typeface="Arial"/>
                          <a:ea typeface="Arial"/>
                          <a:cs typeface="Arial"/>
                          <a:sym typeface="Arial"/>
                        </a:rPr>
                        <a:t>What are you competitive strengths?</a:t>
                      </a:r>
                      <a:endParaRPr/>
                    </a:p>
                    <a:p>
                      <a:pPr marL="0" marR="0" lvl="0" indent="0" algn="l" rtl="0">
                        <a:lnSpc>
                          <a:spcPct val="100000"/>
                        </a:lnSpc>
                        <a:spcBef>
                          <a:spcPts val="0"/>
                        </a:spcBef>
                        <a:spcAft>
                          <a:spcPts val="0"/>
                        </a:spcAft>
                        <a:buClr>
                          <a:schemeClr val="lt1"/>
                        </a:buClr>
                        <a:buSzPts val="350"/>
                        <a:buFont typeface="Arial"/>
                        <a:buNone/>
                      </a:pPr>
                      <a:r>
                        <a:rPr lang="en-US" sz="1400" b="1" i="0" u="none" strike="noStrike" cap="none">
                          <a:solidFill>
                            <a:schemeClr val="lt1"/>
                          </a:solidFill>
                          <a:latin typeface="Arial"/>
                          <a:ea typeface="Arial"/>
                          <a:cs typeface="Arial"/>
                          <a:sym typeface="Arial"/>
                        </a:rPr>
                        <a:t>What are your perceived vs. real strengths?</a:t>
                      </a:r>
                      <a:endParaRPr/>
                    </a:p>
                    <a:p>
                      <a:pPr marL="0" marR="0" lvl="0" indent="0" algn="l" rtl="0">
                        <a:lnSpc>
                          <a:spcPct val="100000"/>
                        </a:lnSpc>
                        <a:spcBef>
                          <a:spcPts val="0"/>
                        </a:spcBef>
                        <a:spcAft>
                          <a:spcPts val="0"/>
                        </a:spcAft>
                        <a:buClr>
                          <a:schemeClr val="lt1"/>
                        </a:buClr>
                        <a:buSzPts val="350"/>
                        <a:buFont typeface="Arial"/>
                        <a:buNone/>
                      </a:pPr>
                      <a:r>
                        <a:rPr lang="en-US" sz="1400" b="1" i="0" u="none" strike="noStrike" cap="none">
                          <a:solidFill>
                            <a:schemeClr val="lt1"/>
                          </a:solidFill>
                          <a:latin typeface="Arial"/>
                          <a:ea typeface="Arial"/>
                          <a:cs typeface="Arial"/>
                          <a:sym typeface="Arial"/>
                        </a:rPr>
                        <a:t>What other internal factors will help you</a:t>
                      </a:r>
                      <a:endParaRPr/>
                    </a:p>
                    <a:p>
                      <a:pPr marL="0" marR="0" lvl="0" indent="0" algn="l" rtl="0">
                        <a:lnSpc>
                          <a:spcPct val="100000"/>
                        </a:lnSpc>
                        <a:spcBef>
                          <a:spcPts val="0"/>
                        </a:spcBef>
                        <a:spcAft>
                          <a:spcPts val="0"/>
                        </a:spcAft>
                        <a:buClr>
                          <a:srgbClr val="000000"/>
                        </a:buClr>
                        <a:buSzPts val="350"/>
                        <a:buFont typeface="Arial"/>
                        <a:buNone/>
                      </a:pPr>
                      <a:endParaRPr sz="1400" u="none" strike="noStrike" cap="none"/>
                    </a:p>
                  </a:txBody>
                  <a:tcPr marL="91450" marR="91450" marT="45725" marB="45725">
                    <a:solidFill>
                      <a:schemeClr val="dk1"/>
                    </a:solidFill>
                  </a:tcPr>
                </a:tc>
                <a:tc>
                  <a:txBody>
                    <a:bodyPr/>
                    <a:lstStyle/>
                    <a:p>
                      <a:pPr marL="0" marR="0" lvl="0" indent="0" algn="l" rtl="0">
                        <a:lnSpc>
                          <a:spcPct val="100000"/>
                        </a:lnSpc>
                        <a:spcBef>
                          <a:spcPts val="0"/>
                        </a:spcBef>
                        <a:spcAft>
                          <a:spcPts val="0"/>
                        </a:spcAft>
                        <a:buClr>
                          <a:schemeClr val="lt1"/>
                        </a:buClr>
                        <a:buSzPts val="350"/>
                        <a:buFont typeface="Arial"/>
                        <a:buNone/>
                      </a:pPr>
                      <a:r>
                        <a:rPr lang="en-US" sz="1400" b="1" i="0" u="none" strike="noStrike" cap="none">
                          <a:solidFill>
                            <a:schemeClr val="lt1"/>
                          </a:solidFill>
                          <a:latin typeface="Arial"/>
                          <a:ea typeface="Arial"/>
                          <a:cs typeface="Arial"/>
                          <a:sym typeface="Arial"/>
                        </a:rPr>
                        <a:t>WEAKNESSES</a:t>
                      </a:r>
                      <a:endParaRPr/>
                    </a:p>
                    <a:p>
                      <a:pPr marL="0" marR="0" lvl="0" indent="0" algn="l" rtl="0">
                        <a:lnSpc>
                          <a:spcPct val="100000"/>
                        </a:lnSpc>
                        <a:spcBef>
                          <a:spcPts val="0"/>
                        </a:spcBef>
                        <a:spcAft>
                          <a:spcPts val="0"/>
                        </a:spcAft>
                        <a:buClr>
                          <a:schemeClr val="dk1"/>
                        </a:buClr>
                        <a:buSzPts val="350"/>
                        <a:buFont typeface="Arial"/>
                        <a:buNone/>
                      </a:pPr>
                      <a:r>
                        <a:rPr lang="en-US" sz="1400" b="1" i="0" u="none" strike="noStrike" cap="none">
                          <a:solidFill>
                            <a:schemeClr val="dk1"/>
                          </a:solidFill>
                          <a:latin typeface="Arial"/>
                          <a:ea typeface="Arial"/>
                          <a:cs typeface="Arial"/>
                          <a:sym typeface="Arial"/>
                        </a:rPr>
                        <a:t>What are your de facto weaknesses?</a:t>
                      </a:r>
                      <a:endParaRPr/>
                    </a:p>
                    <a:p>
                      <a:pPr marL="0" marR="0" lvl="0" indent="0" algn="l" rtl="0">
                        <a:lnSpc>
                          <a:spcPct val="100000"/>
                        </a:lnSpc>
                        <a:spcBef>
                          <a:spcPts val="0"/>
                        </a:spcBef>
                        <a:spcAft>
                          <a:spcPts val="0"/>
                        </a:spcAft>
                        <a:buClr>
                          <a:schemeClr val="dk1"/>
                        </a:buClr>
                        <a:buSzPts val="350"/>
                        <a:buFont typeface="Arial"/>
                        <a:buNone/>
                      </a:pPr>
                      <a:r>
                        <a:rPr lang="en-US" sz="1400" b="1" i="0" u="none" strike="noStrike" cap="none">
                          <a:solidFill>
                            <a:schemeClr val="dk1"/>
                          </a:solidFill>
                          <a:latin typeface="Arial"/>
                          <a:ea typeface="Arial"/>
                          <a:cs typeface="Arial"/>
                          <a:sym typeface="Arial"/>
                        </a:rPr>
                        <a:t>What are your competitive weaknesses?</a:t>
                      </a:r>
                      <a:endParaRPr/>
                    </a:p>
                    <a:p>
                      <a:pPr marL="0" marR="0" lvl="0" indent="0" algn="l" rtl="0">
                        <a:lnSpc>
                          <a:spcPct val="100000"/>
                        </a:lnSpc>
                        <a:spcBef>
                          <a:spcPts val="0"/>
                        </a:spcBef>
                        <a:spcAft>
                          <a:spcPts val="0"/>
                        </a:spcAft>
                        <a:buClr>
                          <a:schemeClr val="dk1"/>
                        </a:buClr>
                        <a:buSzPts val="350"/>
                        <a:buFont typeface="Arial"/>
                        <a:buNone/>
                      </a:pPr>
                      <a:r>
                        <a:rPr lang="en-US" sz="1400" b="1" i="0" u="none" strike="noStrike" cap="none">
                          <a:solidFill>
                            <a:schemeClr val="dk1"/>
                          </a:solidFill>
                          <a:latin typeface="Arial"/>
                          <a:ea typeface="Arial"/>
                          <a:cs typeface="Arial"/>
                          <a:sym typeface="Arial"/>
                        </a:rPr>
                        <a:t>What are your perceived vs. real strengths?</a:t>
                      </a:r>
                      <a:endParaRPr/>
                    </a:p>
                    <a:p>
                      <a:pPr marL="0" marR="0" lvl="0" indent="0" algn="l" rtl="0">
                        <a:lnSpc>
                          <a:spcPct val="100000"/>
                        </a:lnSpc>
                        <a:spcBef>
                          <a:spcPts val="0"/>
                        </a:spcBef>
                        <a:spcAft>
                          <a:spcPts val="0"/>
                        </a:spcAft>
                        <a:buClr>
                          <a:schemeClr val="dk1"/>
                        </a:buClr>
                        <a:buSzPts val="350"/>
                        <a:buFont typeface="Arial"/>
                        <a:buNone/>
                      </a:pPr>
                      <a:r>
                        <a:rPr lang="en-US" sz="1400" b="1" i="0" u="none" strike="noStrike" cap="none">
                          <a:solidFill>
                            <a:schemeClr val="dk1"/>
                          </a:solidFill>
                          <a:latin typeface="Arial"/>
                          <a:ea typeface="Arial"/>
                          <a:cs typeface="Arial"/>
                          <a:sym typeface="Arial"/>
                        </a:rPr>
                        <a:t>What other internal factors will help you?</a:t>
                      </a:r>
                      <a:endParaRPr/>
                    </a:p>
                  </a:txBody>
                  <a:tcPr marL="91450" marR="91450" marT="45725" marB="45725">
                    <a:solidFill>
                      <a:srgbClr val="FF33CC"/>
                    </a:solidFill>
                  </a:tcPr>
                </a:tc>
                <a:extLst>
                  <a:ext uri="{0D108BD9-81ED-4DB2-BD59-A6C34878D82A}">
                    <a16:rowId xmlns:a16="http://schemas.microsoft.com/office/drawing/2014/main" val="10000"/>
                  </a:ext>
                </a:extLst>
              </a:tr>
              <a:tr h="2151525">
                <a:tc>
                  <a:txBody>
                    <a:bodyPr/>
                    <a:lstStyle/>
                    <a:p>
                      <a:pPr marL="0" marR="0" lvl="0" indent="0" algn="l" rtl="0">
                        <a:lnSpc>
                          <a:spcPct val="100000"/>
                        </a:lnSpc>
                        <a:spcBef>
                          <a:spcPts val="0"/>
                        </a:spcBef>
                        <a:spcAft>
                          <a:spcPts val="0"/>
                        </a:spcAft>
                        <a:buClr>
                          <a:schemeClr val="lt1"/>
                        </a:buClr>
                        <a:buSzPts val="350"/>
                        <a:buFont typeface="Arial"/>
                        <a:buNone/>
                      </a:pPr>
                      <a:r>
                        <a:rPr lang="en-US" sz="1400" b="1" i="0" u="none" strike="noStrike" cap="none">
                          <a:solidFill>
                            <a:schemeClr val="lt1"/>
                          </a:solidFill>
                          <a:latin typeface="Arial"/>
                          <a:ea typeface="Arial"/>
                          <a:cs typeface="Arial"/>
                          <a:sym typeface="Arial"/>
                        </a:rPr>
                        <a:t>OPPORTUNITIES</a:t>
                      </a:r>
                      <a:endParaRPr/>
                    </a:p>
                    <a:p>
                      <a:pPr marL="0" marR="0" lvl="0" indent="0" algn="l"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What current opportunities do you face?</a:t>
                      </a:r>
                      <a:endParaRPr/>
                    </a:p>
                    <a:p>
                      <a:pPr marL="0" marR="0" lvl="0" indent="0" algn="l"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What future opportunities do you face?</a:t>
                      </a:r>
                      <a:endParaRPr/>
                    </a:p>
                    <a:p>
                      <a:pPr marL="0" marR="0" lvl="0" indent="0" algn="l"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What opportunities do you face re:  opponents?</a:t>
                      </a:r>
                      <a:endParaRPr/>
                    </a:p>
                    <a:p>
                      <a:pPr marL="0" marR="0" lvl="0" indent="0" algn="l"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What other external factors will help you?</a:t>
                      </a:r>
                      <a:endParaRPr/>
                    </a:p>
                    <a:p>
                      <a:pPr marL="0" marR="0" lvl="0" indent="0" algn="l"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350"/>
                        <a:buFont typeface="Arial"/>
                        <a:buNone/>
                      </a:pPr>
                      <a:endParaRPr sz="1400" u="none" strike="noStrike" cap="none"/>
                    </a:p>
                  </a:txBody>
                  <a:tcPr marL="91450" marR="91450" marT="45725" marB="45725">
                    <a:solidFill>
                      <a:srgbClr val="FF33CC"/>
                    </a:solidFill>
                  </a:tcPr>
                </a:tc>
                <a:tc>
                  <a:txBody>
                    <a:bodyPr/>
                    <a:lstStyle/>
                    <a:p>
                      <a:pPr marL="0" marR="0" lvl="0" indent="0" algn="l" rtl="0">
                        <a:lnSpc>
                          <a:spcPct val="100000"/>
                        </a:lnSpc>
                        <a:spcBef>
                          <a:spcPts val="0"/>
                        </a:spcBef>
                        <a:spcAft>
                          <a:spcPts val="0"/>
                        </a:spcAft>
                        <a:buClr>
                          <a:schemeClr val="lt1"/>
                        </a:buClr>
                        <a:buSzPts val="350"/>
                        <a:buFont typeface="Arial"/>
                        <a:buNone/>
                      </a:pPr>
                      <a:r>
                        <a:rPr lang="en-US" sz="1400" b="1" i="0" u="none" strike="noStrike" cap="none">
                          <a:solidFill>
                            <a:schemeClr val="lt1"/>
                          </a:solidFill>
                          <a:latin typeface="Arial"/>
                          <a:ea typeface="Arial"/>
                          <a:cs typeface="Arial"/>
                          <a:sym typeface="Arial"/>
                        </a:rPr>
                        <a:t>THREATS</a:t>
                      </a:r>
                      <a:endParaRPr/>
                    </a:p>
                    <a:p>
                      <a:pPr marL="0" marR="0" lvl="0" indent="0" algn="l" rtl="0">
                        <a:lnSpc>
                          <a:spcPct val="100000"/>
                        </a:lnSpc>
                        <a:spcBef>
                          <a:spcPts val="0"/>
                        </a:spcBef>
                        <a:spcAft>
                          <a:spcPts val="0"/>
                        </a:spcAft>
                        <a:buClr>
                          <a:schemeClr val="lt1"/>
                        </a:buClr>
                        <a:buSzPts val="350"/>
                        <a:buFont typeface="Arial"/>
                        <a:buNone/>
                      </a:pPr>
                      <a:r>
                        <a:rPr lang="en-US" sz="1400" b="0" i="0" u="none" strike="noStrike" cap="none">
                          <a:solidFill>
                            <a:schemeClr val="lt1"/>
                          </a:solidFill>
                          <a:latin typeface="Arial"/>
                          <a:ea typeface="Arial"/>
                          <a:cs typeface="Arial"/>
                          <a:sym typeface="Arial"/>
                        </a:rPr>
                        <a:t>What current threats do you face?</a:t>
                      </a:r>
                      <a:endParaRPr/>
                    </a:p>
                    <a:p>
                      <a:pPr marL="0" marR="0" lvl="0" indent="0" algn="l" rtl="0">
                        <a:lnSpc>
                          <a:spcPct val="100000"/>
                        </a:lnSpc>
                        <a:spcBef>
                          <a:spcPts val="0"/>
                        </a:spcBef>
                        <a:spcAft>
                          <a:spcPts val="0"/>
                        </a:spcAft>
                        <a:buClr>
                          <a:schemeClr val="lt1"/>
                        </a:buClr>
                        <a:buSzPts val="350"/>
                        <a:buFont typeface="Arial"/>
                        <a:buNone/>
                      </a:pPr>
                      <a:r>
                        <a:rPr lang="en-US" sz="1400" b="0" i="0" u="none" strike="noStrike" cap="none">
                          <a:solidFill>
                            <a:schemeClr val="lt1"/>
                          </a:solidFill>
                          <a:latin typeface="Arial"/>
                          <a:ea typeface="Arial"/>
                          <a:cs typeface="Arial"/>
                          <a:sym typeface="Arial"/>
                        </a:rPr>
                        <a:t>What future threats do you face?</a:t>
                      </a:r>
                      <a:endParaRPr/>
                    </a:p>
                    <a:p>
                      <a:pPr marL="0" marR="0" lvl="0" indent="0" algn="l" rtl="0">
                        <a:lnSpc>
                          <a:spcPct val="100000"/>
                        </a:lnSpc>
                        <a:spcBef>
                          <a:spcPts val="0"/>
                        </a:spcBef>
                        <a:spcAft>
                          <a:spcPts val="0"/>
                        </a:spcAft>
                        <a:buClr>
                          <a:schemeClr val="lt1"/>
                        </a:buClr>
                        <a:buSzPts val="350"/>
                        <a:buFont typeface="Arial"/>
                        <a:buNone/>
                      </a:pPr>
                      <a:r>
                        <a:rPr lang="en-US" sz="1400" b="0" i="0" u="none" strike="noStrike" cap="none">
                          <a:solidFill>
                            <a:schemeClr val="lt1"/>
                          </a:solidFill>
                          <a:latin typeface="Arial"/>
                          <a:ea typeface="Arial"/>
                          <a:cs typeface="Arial"/>
                          <a:sym typeface="Arial"/>
                        </a:rPr>
                        <a:t>What threats do you face re:  opponents?</a:t>
                      </a:r>
                      <a:endParaRPr/>
                    </a:p>
                    <a:p>
                      <a:pPr marL="0" marR="0" lvl="0" indent="0" algn="l" rtl="0">
                        <a:lnSpc>
                          <a:spcPct val="100000"/>
                        </a:lnSpc>
                        <a:spcBef>
                          <a:spcPts val="0"/>
                        </a:spcBef>
                        <a:spcAft>
                          <a:spcPts val="0"/>
                        </a:spcAft>
                        <a:buClr>
                          <a:schemeClr val="lt1"/>
                        </a:buClr>
                        <a:buSzPts val="350"/>
                        <a:buFont typeface="Arial"/>
                        <a:buNone/>
                      </a:pPr>
                      <a:r>
                        <a:rPr lang="en-US" sz="1400" b="0" i="0" u="none" strike="noStrike" cap="none">
                          <a:solidFill>
                            <a:schemeClr val="lt1"/>
                          </a:solidFill>
                          <a:latin typeface="Arial"/>
                          <a:ea typeface="Arial"/>
                          <a:cs typeface="Arial"/>
                          <a:sym typeface="Arial"/>
                        </a:rPr>
                        <a:t>What other external factors will hinder you?</a:t>
                      </a:r>
                      <a:endParaRPr/>
                    </a:p>
                    <a:p>
                      <a:pPr marL="0" marR="0" lvl="0" indent="0" algn="l" rtl="0">
                        <a:lnSpc>
                          <a:spcPct val="100000"/>
                        </a:lnSpc>
                        <a:spcBef>
                          <a:spcPts val="0"/>
                        </a:spcBef>
                        <a:spcAft>
                          <a:spcPts val="0"/>
                        </a:spcAft>
                        <a:buClr>
                          <a:schemeClr val="lt1"/>
                        </a:buClr>
                        <a:buSzPts val="350"/>
                        <a:buFont typeface="Arial"/>
                        <a:buNone/>
                      </a:pPr>
                      <a:r>
                        <a:rPr lang="en-US" sz="1400" b="0" i="0" u="none" strike="noStrike" cap="none">
                          <a:solidFill>
                            <a:schemeClr val="lt1"/>
                          </a:solidFill>
                          <a:latin typeface="Arial"/>
                          <a:ea typeface="Arial"/>
                          <a:cs typeface="Arial"/>
                          <a:sym typeface="Arial"/>
                        </a:rPr>
                        <a:t> </a:t>
                      </a:r>
                      <a:endParaRPr/>
                    </a:p>
                  </a:txBody>
                  <a:tcPr marL="91450" marR="91450" marT="45725" marB="45725">
                    <a:solidFill>
                      <a:schemeClr val="dk1"/>
                    </a:solidFill>
                  </a:tcPr>
                </a:tc>
                <a:extLst>
                  <a:ext uri="{0D108BD9-81ED-4DB2-BD59-A6C34878D82A}">
                    <a16:rowId xmlns:a16="http://schemas.microsoft.com/office/drawing/2014/main" val="10001"/>
                  </a:ext>
                </a:extLst>
              </a:tr>
            </a:tbl>
          </a:graphicData>
        </a:graphic>
      </p:graphicFrame>
      <p:pic>
        <p:nvPicPr>
          <p:cNvPr id="237" name="Shape 237"/>
          <p:cNvPicPr preferRelativeResize="0"/>
          <p:nvPr/>
        </p:nvPicPr>
        <p:blipFill rotWithShape="1">
          <a:blip r:embed="rId3">
            <a:alphaModFix/>
          </a:blip>
          <a:srcRect/>
          <a:stretch/>
        </p:blipFill>
        <p:spPr>
          <a:xfrm>
            <a:off x="0" y="4403723"/>
            <a:ext cx="9169152" cy="606425"/>
          </a:xfrm>
          <a:prstGeom prst="rect">
            <a:avLst/>
          </a:prstGeom>
          <a:noFill/>
          <a:ln>
            <a:noFill/>
          </a:ln>
        </p:spPr>
      </p:pic>
      <p:sp>
        <p:nvSpPr>
          <p:cNvPr id="238" name="Shape 238"/>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228600" y="361950"/>
            <a:ext cx="4045199" cy="1482300"/>
          </a:xfrm>
          <a:prstGeom prst="rect">
            <a:avLst/>
          </a:prstGeom>
          <a:noFill/>
          <a:ln w="9525" cap="flat" cmpd="sng">
            <a:solidFill>
              <a:srgbClr val="FF33CC"/>
            </a:solidFill>
            <a:prstDash val="solid"/>
            <a:round/>
            <a:headEnd type="none" w="sm" len="sm"/>
            <a:tailEnd type="none" w="sm" len="sm"/>
          </a:ln>
        </p:spPr>
        <p:txBody>
          <a:bodyPr spcFirstLastPara="1" wrap="square" lIns="91425" tIns="91425" rIns="91425" bIns="91425" anchor="b" anchorCtr="0">
            <a:noAutofit/>
          </a:bodyPr>
          <a:lstStyle/>
          <a:p>
            <a:pPr marL="0" lvl="2" indent="0" algn="l" rtl="0">
              <a:spcBef>
                <a:spcPts val="0"/>
              </a:spcBef>
              <a:spcAft>
                <a:spcPts val="0"/>
              </a:spcAft>
              <a:buClr>
                <a:schemeClr val="dk1"/>
              </a:buClr>
              <a:buSzPts val="600"/>
              <a:buFont typeface="Arial"/>
              <a:buNone/>
            </a:pPr>
            <a:r>
              <a:rPr lang="en-US" sz="2400">
                <a:solidFill>
                  <a:schemeClr val="dk1"/>
                </a:solidFill>
                <a:latin typeface="Arial"/>
                <a:ea typeface="Arial"/>
                <a:cs typeface="Arial"/>
                <a:sym typeface="Arial"/>
              </a:rPr>
              <a:t>Allies, opponents</a:t>
            </a:r>
            <a:br>
              <a:rPr lang="en-US"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
        <p:nvSpPr>
          <p:cNvPr id="244" name="Shape 244"/>
          <p:cNvSpPr txBox="1">
            <a:spLocks noGrp="1"/>
          </p:cNvSpPr>
          <p:nvPr>
            <p:ph type="subTitle" idx="1"/>
          </p:nvPr>
        </p:nvSpPr>
        <p:spPr>
          <a:xfrm>
            <a:off x="265500" y="2803075"/>
            <a:ext cx="4045199" cy="1235100"/>
          </a:xfrm>
          <a:prstGeom prst="rect">
            <a:avLst/>
          </a:prstGeom>
          <a:noFill/>
          <a:ln w="9525" cap="flat" cmpd="sng">
            <a:solidFill>
              <a:srgbClr val="FF33C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600"/>
              <a:buFont typeface="Arial"/>
              <a:buNone/>
            </a:pPr>
            <a:r>
              <a:rPr lang="en-US" sz="2400" b="0" i="0" u="none" strike="noStrike" cap="none">
                <a:solidFill>
                  <a:schemeClr val="dk2"/>
                </a:solidFill>
                <a:latin typeface="Arial"/>
                <a:ea typeface="Arial"/>
                <a:cs typeface="Arial"/>
                <a:sym typeface="Arial"/>
              </a:rPr>
              <a:t>Opponents </a:t>
            </a:r>
            <a:endParaRPr/>
          </a:p>
        </p:txBody>
      </p:sp>
      <p:sp>
        <p:nvSpPr>
          <p:cNvPr id="245" name="Shape 245"/>
          <p:cNvSpPr txBox="1">
            <a:spLocks noGrp="1"/>
          </p:cNvSpPr>
          <p:nvPr>
            <p:ph type="body" idx="2"/>
          </p:nvPr>
        </p:nvSpPr>
        <p:spPr>
          <a:xfrm>
            <a:off x="5078400" y="525850"/>
            <a:ext cx="3837000" cy="3695099"/>
          </a:xfrm>
          <a:prstGeom prst="rect">
            <a:avLst/>
          </a:prstGeom>
          <a:noFill/>
          <a:ln w="9525" cap="flat" cmpd="sng">
            <a:solidFill>
              <a:srgbClr val="FF33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2"/>
              </a:buClr>
              <a:buSzPts val="600"/>
              <a:buFont typeface="Arial"/>
              <a:buNone/>
            </a:pPr>
            <a:r>
              <a:rPr lang="en-US" sz="2400" b="0" i="0" u="none" strike="noStrike" cap="none">
                <a:solidFill>
                  <a:schemeClr val="dk2"/>
                </a:solidFill>
                <a:latin typeface="Arial"/>
                <a:ea typeface="Arial"/>
                <a:cs typeface="Arial"/>
                <a:sym typeface="Arial"/>
              </a:rPr>
              <a:t>Existing Coalitions</a:t>
            </a:r>
            <a:endParaRPr/>
          </a:p>
        </p:txBody>
      </p:sp>
      <p:pic>
        <p:nvPicPr>
          <p:cNvPr id="246" name="Shape 246"/>
          <p:cNvPicPr preferRelativeResize="0"/>
          <p:nvPr/>
        </p:nvPicPr>
        <p:blipFill rotWithShape="1">
          <a:blip r:embed="rId3">
            <a:alphaModFix/>
          </a:blip>
          <a:srcRect/>
          <a:stretch/>
        </p:blipFill>
        <p:spPr>
          <a:xfrm>
            <a:off x="0" y="4403723"/>
            <a:ext cx="9169152" cy="606425"/>
          </a:xfrm>
          <a:prstGeom prst="rect">
            <a:avLst/>
          </a:prstGeom>
          <a:noFill/>
          <a:ln>
            <a:noFill/>
          </a:ln>
        </p:spPr>
      </p:pic>
      <p:sp>
        <p:nvSpPr>
          <p:cNvPr id="247" name="Shape 247"/>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228600" y="133350"/>
            <a:ext cx="8520599" cy="990599"/>
          </a:xfrm>
          <a:prstGeom prst="rect">
            <a:avLst/>
          </a:prstGeom>
          <a:noFill/>
          <a:ln w="9525" cap="flat" cmpd="sng">
            <a:solidFill>
              <a:srgbClr val="FF33C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500"/>
              <a:buFont typeface="Calibri"/>
              <a:buNone/>
            </a:pPr>
            <a:r>
              <a:rPr lang="en-US" sz="2000" b="1" i="0" u="none" strike="noStrike" cap="none" dirty="0">
                <a:solidFill>
                  <a:schemeClr val="dk1"/>
                </a:solidFill>
                <a:latin typeface="Calibri"/>
                <a:ea typeface="Calibri"/>
                <a:cs typeface="Calibri"/>
                <a:sym typeface="Calibri"/>
              </a:rPr>
              <a:t>Example</a:t>
            </a:r>
            <a:br>
              <a:rPr lang="en-US" sz="2000" b="0" i="0" u="none" strike="noStrike" cap="none" dirty="0">
                <a:solidFill>
                  <a:schemeClr val="dk1"/>
                </a:solidFill>
                <a:latin typeface="Calibri"/>
                <a:ea typeface="Calibri"/>
                <a:cs typeface="Calibri"/>
                <a:sym typeface="Calibri"/>
              </a:rPr>
            </a:br>
            <a:endParaRPr sz="2000" b="0" i="0" u="none" strike="noStrike" cap="none" dirty="0">
              <a:solidFill>
                <a:schemeClr val="dk1"/>
              </a:solidFill>
              <a:latin typeface="Calibri"/>
              <a:ea typeface="Calibri"/>
              <a:cs typeface="Calibri"/>
              <a:sym typeface="Calibri"/>
            </a:endParaRPr>
          </a:p>
        </p:txBody>
      </p:sp>
      <p:sp>
        <p:nvSpPr>
          <p:cNvPr id="253" name="Shape 253"/>
          <p:cNvSpPr txBox="1">
            <a:spLocks noGrp="1"/>
          </p:cNvSpPr>
          <p:nvPr>
            <p:ph type="body" idx="1"/>
          </p:nvPr>
        </p:nvSpPr>
        <p:spPr>
          <a:xfrm>
            <a:off x="152400" y="1152475"/>
            <a:ext cx="3999899" cy="3629074"/>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450"/>
              <a:buFont typeface="Calibri"/>
              <a:buNone/>
            </a:pPr>
            <a:r>
              <a:rPr lang="en-US" sz="1800" b="1" i="0" u="sng" strike="noStrike" cap="none">
                <a:solidFill>
                  <a:srgbClr val="FF00FF"/>
                </a:solidFill>
                <a:latin typeface="Calibri"/>
                <a:ea typeface="Calibri"/>
                <a:cs typeface="Calibri"/>
                <a:sym typeface="Calibri"/>
              </a:rPr>
              <a:t>Goal 1</a:t>
            </a:r>
            <a:r>
              <a:rPr lang="en-US" sz="1800" b="1" i="0" u="none" strike="noStrike" cap="none">
                <a:solidFill>
                  <a:srgbClr val="FF00FF"/>
                </a:solidFill>
                <a:latin typeface="Calibri"/>
                <a:ea typeface="Calibri"/>
                <a:cs typeface="Calibri"/>
                <a:sym typeface="Calibri"/>
              </a:rPr>
              <a:t>: </a:t>
            </a:r>
            <a:r>
              <a:rPr lang="en-US" sz="1800" b="1" i="0" u="none" strike="noStrike" cap="none">
                <a:solidFill>
                  <a:schemeClr val="dk2"/>
                </a:solidFill>
                <a:latin typeface="Calibri"/>
                <a:ea typeface="Calibri"/>
                <a:cs typeface="Calibri"/>
                <a:sym typeface="Calibri"/>
              </a:rPr>
              <a:t>Create effective education and communications tools</a:t>
            </a:r>
            <a:endParaRPr/>
          </a:p>
          <a:p>
            <a:pPr marL="0" marR="0" lvl="0" indent="0" algn="l" rtl="0">
              <a:lnSpc>
                <a:spcPct val="115000"/>
              </a:lnSpc>
              <a:spcBef>
                <a:spcPts val="1600"/>
              </a:spcBef>
              <a:spcAft>
                <a:spcPts val="0"/>
              </a:spcAft>
              <a:buClr>
                <a:schemeClr val="dk2"/>
              </a:buClr>
              <a:buSzPts val="450"/>
              <a:buFont typeface="Calibri"/>
              <a:buNone/>
            </a:pPr>
            <a:r>
              <a:rPr lang="en-US" sz="1800" b="1" i="0" u="sng" strike="noStrike" cap="none">
                <a:solidFill>
                  <a:srgbClr val="FF00FF"/>
                </a:solidFill>
                <a:latin typeface="Calibri"/>
                <a:ea typeface="Calibri"/>
                <a:cs typeface="Calibri"/>
                <a:sym typeface="Calibri"/>
              </a:rPr>
              <a:t>Goal 2:  </a:t>
            </a:r>
            <a:r>
              <a:rPr lang="en-US" sz="1800" b="1" i="0" u="none" strike="noStrike" cap="none">
                <a:solidFill>
                  <a:schemeClr val="dk2"/>
                </a:solidFill>
                <a:latin typeface="Calibri"/>
                <a:ea typeface="Calibri"/>
                <a:cs typeface="Calibri"/>
                <a:sym typeface="Calibri"/>
              </a:rPr>
              <a:t>Build an engaged and empowered grassroots network</a:t>
            </a:r>
            <a:endParaRPr/>
          </a:p>
          <a:p>
            <a:pPr marL="457200" marR="0" lvl="1" indent="0" algn="l" rtl="0">
              <a:lnSpc>
                <a:spcPct val="115000"/>
              </a:lnSpc>
              <a:spcBef>
                <a:spcPts val="1600"/>
              </a:spcBef>
              <a:spcAft>
                <a:spcPts val="0"/>
              </a:spcAft>
              <a:buClr>
                <a:schemeClr val="dk2"/>
              </a:buClr>
              <a:buSzPts val="350"/>
              <a:buFont typeface="Calibri"/>
              <a:buNone/>
            </a:pPr>
            <a:r>
              <a:rPr lang="en-US" sz="1400" b="0" i="0" u="none" strike="noStrike" cap="none">
                <a:solidFill>
                  <a:schemeClr val="dk2"/>
                </a:solidFill>
                <a:latin typeface="Calibri"/>
                <a:ea typeface="Calibri"/>
                <a:cs typeface="Calibri"/>
                <a:sym typeface="Calibri"/>
              </a:rPr>
              <a:t>Strategy 1:  Launch a statewide coalition of supportive organizations and groups</a:t>
            </a:r>
            <a:endParaRPr/>
          </a:p>
          <a:p>
            <a:pPr marL="457200" marR="0" lvl="1" indent="0" algn="l" rtl="0">
              <a:lnSpc>
                <a:spcPct val="115000"/>
              </a:lnSpc>
              <a:spcBef>
                <a:spcPts val="1600"/>
              </a:spcBef>
              <a:spcAft>
                <a:spcPts val="0"/>
              </a:spcAft>
              <a:buClr>
                <a:schemeClr val="dk2"/>
              </a:buClr>
              <a:buSzPts val="350"/>
              <a:buFont typeface="Calibri"/>
              <a:buNone/>
            </a:pPr>
            <a:r>
              <a:rPr lang="en-US" sz="1400" b="0" i="0" u="none" strike="noStrike" cap="none">
                <a:solidFill>
                  <a:schemeClr val="dk2"/>
                </a:solidFill>
                <a:latin typeface="Calibri"/>
                <a:ea typeface="Calibri"/>
                <a:cs typeface="Calibri"/>
                <a:sym typeface="Calibri"/>
              </a:rPr>
              <a:t>Strategy 2:  Develop community leaders to carry the message</a:t>
            </a:r>
            <a:endParaRPr/>
          </a:p>
          <a:p>
            <a:pPr marL="0" marR="0" lvl="0" indent="0" algn="l" rtl="0">
              <a:lnSpc>
                <a:spcPct val="115000"/>
              </a:lnSpc>
              <a:spcBef>
                <a:spcPts val="16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p:txBody>
      </p:sp>
      <p:sp>
        <p:nvSpPr>
          <p:cNvPr id="254" name="Shape 254"/>
          <p:cNvSpPr txBox="1">
            <a:spLocks noGrp="1"/>
          </p:cNvSpPr>
          <p:nvPr>
            <p:ph type="body" idx="2"/>
          </p:nvPr>
        </p:nvSpPr>
        <p:spPr>
          <a:xfrm>
            <a:off x="4800600" y="1200150"/>
            <a:ext cx="3726900" cy="3251248"/>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450"/>
              <a:buFont typeface="Calibri"/>
              <a:buNone/>
            </a:pPr>
            <a:r>
              <a:rPr lang="en-US" sz="1800" b="1" i="0" u="sng" strike="noStrike" cap="none">
                <a:solidFill>
                  <a:srgbClr val="FF00FF"/>
                </a:solidFill>
                <a:latin typeface="Calibri"/>
                <a:ea typeface="Calibri"/>
                <a:cs typeface="Calibri"/>
                <a:sym typeface="Calibri"/>
              </a:rPr>
              <a:t>Goal 3</a:t>
            </a:r>
            <a:r>
              <a:rPr lang="en-US" sz="1800" b="0" i="0" u="sng" strike="noStrike" cap="none">
                <a:solidFill>
                  <a:srgbClr val="FF00FF"/>
                </a:solidFill>
                <a:latin typeface="Calibri"/>
                <a:ea typeface="Calibri"/>
                <a:cs typeface="Calibri"/>
                <a:sym typeface="Calibri"/>
              </a:rPr>
              <a:t>:  </a:t>
            </a:r>
            <a:r>
              <a:rPr lang="en-US" sz="1800" b="0" i="0" u="none" strike="noStrike" cap="none">
                <a:solidFill>
                  <a:schemeClr val="dk2"/>
                </a:solidFill>
                <a:latin typeface="Calibri"/>
                <a:ea typeface="Calibri"/>
                <a:cs typeface="Calibri"/>
                <a:sym typeface="Calibri"/>
              </a:rPr>
              <a:t>Build momentum in the legislature </a:t>
            </a:r>
            <a:r>
              <a:rPr lang="en-US" sz="1800" b="1" i="0" u="none" strike="noStrike" cap="none">
                <a:solidFill>
                  <a:schemeClr val="dk2"/>
                </a:solidFill>
                <a:latin typeface="Calibri"/>
                <a:ea typeface="Calibri"/>
                <a:cs typeface="Calibri"/>
                <a:sym typeface="Calibri"/>
              </a:rPr>
              <a:t>through grassroots advocacy and lobbying</a:t>
            </a:r>
            <a:endParaRPr/>
          </a:p>
          <a:p>
            <a:pPr marL="457200" marR="0" lvl="1" indent="0" algn="l" rtl="0">
              <a:lnSpc>
                <a:spcPct val="115000"/>
              </a:lnSpc>
              <a:spcBef>
                <a:spcPts val="1600"/>
              </a:spcBef>
              <a:spcAft>
                <a:spcPts val="0"/>
              </a:spcAft>
              <a:buClr>
                <a:schemeClr val="dk2"/>
              </a:buClr>
              <a:buSzPts val="350"/>
              <a:buFont typeface="Calibri"/>
              <a:buNone/>
            </a:pPr>
            <a:r>
              <a:rPr lang="en-US" sz="1400" b="0" i="0" u="none" strike="noStrike" cap="none">
                <a:solidFill>
                  <a:schemeClr val="dk2"/>
                </a:solidFill>
                <a:latin typeface="Calibri"/>
                <a:ea typeface="Calibri"/>
                <a:cs typeface="Calibri"/>
                <a:sym typeface="Calibri"/>
              </a:rPr>
              <a:t>Strategy 1:  Move legislation forward and build presence at the capitol</a:t>
            </a:r>
            <a:endParaRPr/>
          </a:p>
          <a:p>
            <a:pPr marL="457200" marR="0" lvl="1" indent="0" algn="l" rtl="0">
              <a:lnSpc>
                <a:spcPct val="115000"/>
              </a:lnSpc>
              <a:spcBef>
                <a:spcPts val="1600"/>
              </a:spcBef>
              <a:spcAft>
                <a:spcPts val="0"/>
              </a:spcAft>
              <a:buClr>
                <a:schemeClr val="dk2"/>
              </a:buClr>
              <a:buSzPts val="350"/>
              <a:buFont typeface="Calibri"/>
              <a:buNone/>
            </a:pPr>
            <a:r>
              <a:rPr lang="en-US" sz="1400" b="0" i="0" u="none" strike="noStrike" cap="none">
                <a:solidFill>
                  <a:schemeClr val="dk2"/>
                </a:solidFill>
                <a:latin typeface="Calibri"/>
                <a:ea typeface="Calibri"/>
                <a:cs typeface="Calibri"/>
                <a:sym typeface="Calibri"/>
              </a:rPr>
              <a:t>Strategy 2:  Educate legislators</a:t>
            </a:r>
            <a:endParaRPr/>
          </a:p>
        </p:txBody>
      </p:sp>
      <p:pic>
        <p:nvPicPr>
          <p:cNvPr id="255" name="Shape 255"/>
          <p:cNvPicPr preferRelativeResize="0"/>
          <p:nvPr/>
        </p:nvPicPr>
        <p:blipFill rotWithShape="1">
          <a:blip r:embed="rId3">
            <a:alphaModFix/>
          </a:blip>
          <a:srcRect/>
          <a:stretch/>
        </p:blipFill>
        <p:spPr>
          <a:xfrm>
            <a:off x="0" y="4403723"/>
            <a:ext cx="9169152" cy="606425"/>
          </a:xfrm>
          <a:prstGeom prst="rect">
            <a:avLst/>
          </a:prstGeom>
          <a:noFill/>
          <a:ln>
            <a:noFill/>
          </a:ln>
        </p:spPr>
      </p:pic>
      <p:pic>
        <p:nvPicPr>
          <p:cNvPr id="256" name="Shape 256"/>
          <p:cNvPicPr preferRelativeResize="0"/>
          <p:nvPr/>
        </p:nvPicPr>
        <p:blipFill rotWithShape="1">
          <a:blip r:embed="rId4">
            <a:alphaModFix/>
          </a:blip>
          <a:srcRect/>
          <a:stretch/>
        </p:blipFill>
        <p:spPr>
          <a:xfrm>
            <a:off x="7162799" y="285750"/>
            <a:ext cx="1600201" cy="762000"/>
          </a:xfrm>
          <a:prstGeom prst="rect">
            <a:avLst/>
          </a:prstGeom>
          <a:noFill/>
          <a:ln>
            <a:noFill/>
          </a:ln>
        </p:spPr>
      </p:pic>
      <p:sp>
        <p:nvSpPr>
          <p:cNvPr id="257" name="Shape 257"/>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Shape 263"/>
          <p:cNvSpPr txBox="1">
            <a:spLocks noGrp="1"/>
          </p:cNvSpPr>
          <p:nvPr>
            <p:ph type="body" idx="1"/>
          </p:nvPr>
        </p:nvSpPr>
        <p:spPr>
          <a:xfrm>
            <a:off x="311700" y="1152475"/>
            <a:ext cx="3999899"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300"/>
              <a:buFont typeface="Calibri"/>
              <a:buNone/>
            </a:pPr>
            <a:r>
              <a:rPr lang="en-US" sz="1200" b="1" i="0" u="sng" strike="noStrike" cap="none" dirty="0">
                <a:solidFill>
                  <a:srgbClr val="FF00FF"/>
                </a:solidFill>
                <a:latin typeface="Calibri"/>
                <a:ea typeface="Calibri"/>
                <a:cs typeface="Calibri"/>
                <a:sym typeface="Calibri"/>
              </a:rPr>
              <a:t>Goal 4</a:t>
            </a:r>
            <a:r>
              <a:rPr lang="en-US" sz="1200" b="0" i="0" u="none" strike="noStrike" cap="none" dirty="0">
                <a:solidFill>
                  <a:srgbClr val="FF00FF"/>
                </a:solidFill>
                <a:latin typeface="Calibri"/>
                <a:ea typeface="Calibri"/>
                <a:cs typeface="Calibri"/>
                <a:sym typeface="Calibri"/>
              </a:rPr>
              <a:t>:  </a:t>
            </a:r>
            <a:r>
              <a:rPr lang="en-US" sz="1200" b="0" i="0" u="none" strike="noStrike" cap="none" dirty="0">
                <a:solidFill>
                  <a:schemeClr val="dk2"/>
                </a:solidFill>
                <a:latin typeface="Calibri"/>
                <a:ea typeface="Calibri"/>
                <a:cs typeface="Calibri"/>
                <a:sym typeface="Calibri"/>
              </a:rPr>
              <a:t>Build visibility through community and earned media opportunities</a:t>
            </a:r>
            <a:endParaRPr dirty="0"/>
          </a:p>
          <a:p>
            <a:pPr marL="0" marR="0" lvl="0" indent="0" algn="l" rtl="0">
              <a:lnSpc>
                <a:spcPct val="115000"/>
              </a:lnSpc>
              <a:spcBef>
                <a:spcPts val="1600"/>
              </a:spcBef>
              <a:spcAft>
                <a:spcPts val="0"/>
              </a:spcAft>
              <a:buClr>
                <a:schemeClr val="dk2"/>
              </a:buClr>
              <a:buSzPts val="300"/>
              <a:buFont typeface="Calibri"/>
              <a:buNone/>
            </a:pPr>
            <a:r>
              <a:rPr lang="en-US" sz="1200" b="0" i="0" u="none" strike="noStrike" cap="none" dirty="0">
                <a:solidFill>
                  <a:schemeClr val="dk2"/>
                </a:solidFill>
                <a:latin typeface="Calibri"/>
                <a:ea typeface="Calibri"/>
                <a:cs typeface="Calibri"/>
                <a:sym typeface="Calibri"/>
              </a:rPr>
              <a:t>Strategy 1:  Create grassroots engagement opportunities</a:t>
            </a:r>
            <a:endParaRPr dirty="0"/>
          </a:p>
          <a:p>
            <a:pPr marL="0" marR="0" lvl="0" indent="0" algn="l" rtl="0">
              <a:lnSpc>
                <a:spcPct val="115000"/>
              </a:lnSpc>
              <a:spcBef>
                <a:spcPts val="1600"/>
              </a:spcBef>
              <a:spcAft>
                <a:spcPts val="0"/>
              </a:spcAft>
              <a:buClr>
                <a:schemeClr val="dk2"/>
              </a:buClr>
              <a:buSzPts val="300"/>
              <a:buFont typeface="Calibri"/>
              <a:buNone/>
            </a:pPr>
            <a:r>
              <a:rPr lang="en-US" sz="1200" b="0" i="0" u="none" strike="noStrike" cap="none" dirty="0">
                <a:solidFill>
                  <a:schemeClr val="dk2"/>
                </a:solidFill>
                <a:latin typeface="Calibri"/>
                <a:ea typeface="Calibri"/>
                <a:cs typeface="Calibri"/>
                <a:sym typeface="Calibri"/>
              </a:rPr>
              <a:t>Strategy 2:  Create Earned Media Opportunities</a:t>
            </a:r>
            <a:endParaRPr dirty="0"/>
          </a:p>
          <a:p>
            <a:pPr marL="0" marR="0" lvl="0" indent="0" algn="l" rtl="0">
              <a:lnSpc>
                <a:spcPct val="115000"/>
              </a:lnSpc>
              <a:spcBef>
                <a:spcPts val="1600"/>
              </a:spcBef>
              <a:spcAft>
                <a:spcPts val="0"/>
              </a:spcAft>
              <a:buClr>
                <a:schemeClr val="dk2"/>
              </a:buClr>
              <a:buSzPts val="300"/>
              <a:buFont typeface="Arial"/>
              <a:buNone/>
            </a:pPr>
            <a:endParaRPr sz="12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2"/>
              </a:buClr>
              <a:buSzPts val="350"/>
              <a:buFont typeface="Arial"/>
              <a:buNone/>
            </a:pPr>
            <a:endParaRPr sz="1400" b="0" i="0" u="none" strike="noStrike" cap="none" dirty="0">
              <a:solidFill>
                <a:schemeClr val="dk2"/>
              </a:solidFill>
              <a:latin typeface="Arial"/>
              <a:ea typeface="Arial"/>
              <a:cs typeface="Arial"/>
              <a:sym typeface="Arial"/>
            </a:endParaRPr>
          </a:p>
        </p:txBody>
      </p:sp>
      <p:sp>
        <p:nvSpPr>
          <p:cNvPr id="264" name="Shape 264"/>
          <p:cNvSpPr txBox="1">
            <a:spLocks noGrp="1"/>
          </p:cNvSpPr>
          <p:nvPr>
            <p:ph type="body" idx="2"/>
          </p:nvPr>
        </p:nvSpPr>
        <p:spPr>
          <a:xfrm>
            <a:off x="4472558" y="858213"/>
            <a:ext cx="3999899" cy="354551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350"/>
              <a:buFont typeface="Calibri"/>
              <a:buNone/>
            </a:pPr>
            <a:r>
              <a:rPr lang="en-US" sz="1400" b="1" i="0" u="sng" strike="noStrike" cap="none" dirty="0">
                <a:solidFill>
                  <a:srgbClr val="FF00FF"/>
                </a:solidFill>
                <a:latin typeface="Calibri"/>
                <a:ea typeface="Calibri"/>
                <a:cs typeface="Calibri"/>
                <a:sym typeface="Calibri"/>
              </a:rPr>
              <a:t>Goal 5:  </a:t>
            </a:r>
            <a:r>
              <a:rPr lang="en-US" sz="1400" b="0" i="0" u="none" strike="noStrike" cap="none" dirty="0">
                <a:solidFill>
                  <a:schemeClr val="dk2"/>
                </a:solidFill>
                <a:latin typeface="Calibri"/>
                <a:ea typeface="Calibri"/>
                <a:cs typeface="Calibri"/>
                <a:sym typeface="Calibri"/>
              </a:rPr>
              <a:t>Ensure the coalition’s financial viability</a:t>
            </a:r>
            <a:endParaRPr dirty="0"/>
          </a:p>
          <a:p>
            <a:pPr marL="0" marR="0" lvl="0" indent="0" algn="l" rtl="0">
              <a:lnSpc>
                <a:spcPct val="115000"/>
              </a:lnSpc>
              <a:spcBef>
                <a:spcPts val="1600"/>
              </a:spcBef>
              <a:spcAft>
                <a:spcPts val="0"/>
              </a:spcAft>
              <a:buClr>
                <a:schemeClr val="dk2"/>
              </a:buClr>
              <a:buSzPts val="350"/>
              <a:buFont typeface="Calibri"/>
              <a:buNone/>
            </a:pPr>
            <a:r>
              <a:rPr lang="en-US" sz="1400" b="0" i="0" u="none" strike="noStrike" cap="none" dirty="0">
                <a:solidFill>
                  <a:schemeClr val="dk2"/>
                </a:solidFill>
                <a:latin typeface="Calibri"/>
                <a:ea typeface="Calibri"/>
                <a:cs typeface="Calibri"/>
                <a:sym typeface="Calibri"/>
              </a:rPr>
              <a:t>Strategy 1:  Create a campaign budget</a:t>
            </a:r>
            <a:endParaRPr dirty="0"/>
          </a:p>
          <a:p>
            <a:pPr marL="0" marR="0" lvl="0" indent="0" algn="l" rtl="0">
              <a:lnSpc>
                <a:spcPct val="115000"/>
              </a:lnSpc>
              <a:spcBef>
                <a:spcPts val="1600"/>
              </a:spcBef>
              <a:spcAft>
                <a:spcPts val="0"/>
              </a:spcAft>
              <a:buClr>
                <a:schemeClr val="dk2"/>
              </a:buClr>
              <a:buSzPts val="350"/>
              <a:buFont typeface="Calibri"/>
              <a:buNone/>
            </a:pPr>
            <a:r>
              <a:rPr lang="en-US" sz="1400" b="0" i="0" u="none" strike="noStrike" cap="none" dirty="0">
                <a:solidFill>
                  <a:schemeClr val="dk2"/>
                </a:solidFill>
                <a:latin typeface="Calibri"/>
                <a:ea typeface="Calibri"/>
                <a:cs typeface="Calibri"/>
                <a:sym typeface="Calibri"/>
              </a:rPr>
              <a:t>Strategy 2:  Identify organizational support within the coalition</a:t>
            </a:r>
            <a:endParaRPr dirty="0"/>
          </a:p>
          <a:p>
            <a:pPr marL="0" marR="0" lvl="0" indent="0" algn="l" rtl="0">
              <a:lnSpc>
                <a:spcPct val="115000"/>
              </a:lnSpc>
              <a:spcBef>
                <a:spcPts val="1600"/>
              </a:spcBef>
              <a:spcAft>
                <a:spcPts val="0"/>
              </a:spcAft>
              <a:buClr>
                <a:schemeClr val="dk2"/>
              </a:buClr>
              <a:buSzPts val="350"/>
              <a:buFont typeface="Calibri"/>
              <a:buNone/>
            </a:pPr>
            <a:r>
              <a:rPr lang="en-US" sz="1400" b="0" i="0" u="none" strike="noStrike" cap="none" dirty="0">
                <a:solidFill>
                  <a:schemeClr val="dk2"/>
                </a:solidFill>
                <a:latin typeface="Calibri"/>
                <a:ea typeface="Calibri"/>
                <a:cs typeface="Calibri"/>
                <a:sym typeface="Calibri"/>
              </a:rPr>
              <a:t>Strategy 3:  Creating a community of individual investors</a:t>
            </a:r>
            <a:endParaRPr dirty="0"/>
          </a:p>
          <a:p>
            <a:pPr marL="0" marR="0" lvl="0" indent="0" algn="l" rtl="0">
              <a:lnSpc>
                <a:spcPct val="115000"/>
              </a:lnSpc>
              <a:spcBef>
                <a:spcPts val="1600"/>
              </a:spcBef>
              <a:spcAft>
                <a:spcPts val="0"/>
              </a:spcAft>
              <a:buClr>
                <a:schemeClr val="dk2"/>
              </a:buClr>
              <a:buSzPts val="350"/>
              <a:buFont typeface="Calibri"/>
              <a:buNone/>
            </a:pPr>
            <a:r>
              <a:rPr lang="en-US" sz="1400" b="0" i="0" u="none" strike="noStrike" cap="none" dirty="0">
                <a:solidFill>
                  <a:schemeClr val="dk2"/>
                </a:solidFill>
                <a:latin typeface="Calibri"/>
                <a:ea typeface="Calibri"/>
                <a:cs typeface="Calibri"/>
                <a:sym typeface="Calibri"/>
              </a:rPr>
              <a:t>Strategy 4:  Research and solicit institutional opportunities</a:t>
            </a:r>
            <a:endParaRPr dirty="0"/>
          </a:p>
          <a:p>
            <a:pPr marL="0" marR="0" lvl="0" indent="0" algn="l" rtl="0">
              <a:lnSpc>
                <a:spcPct val="115000"/>
              </a:lnSpc>
              <a:spcBef>
                <a:spcPts val="1600"/>
              </a:spcBef>
              <a:spcAft>
                <a:spcPts val="0"/>
              </a:spcAft>
              <a:buClr>
                <a:schemeClr val="dk2"/>
              </a:buClr>
              <a:buSzPts val="350"/>
              <a:buFont typeface="Calibri"/>
              <a:buNone/>
            </a:pPr>
            <a:r>
              <a:rPr lang="en-US" sz="1400" b="1" i="0" u="sng" strike="noStrike" cap="none" dirty="0">
                <a:solidFill>
                  <a:srgbClr val="FF00FF"/>
                </a:solidFill>
                <a:latin typeface="Calibri"/>
                <a:ea typeface="Calibri"/>
                <a:cs typeface="Calibri"/>
                <a:sym typeface="Calibri"/>
              </a:rPr>
              <a:t>Goal 6:  </a:t>
            </a:r>
            <a:r>
              <a:rPr lang="en-US" sz="1400" i="0" strike="noStrike" cap="none" dirty="0">
                <a:solidFill>
                  <a:schemeClr val="tx1"/>
                </a:solidFill>
                <a:latin typeface="Calibri"/>
                <a:ea typeface="Calibri"/>
                <a:cs typeface="Calibri"/>
                <a:sym typeface="Calibri"/>
              </a:rPr>
              <a:t>Build campaign capacity to guarantee </a:t>
            </a:r>
            <a:r>
              <a:rPr lang="en-US" sz="1400" i="0" u="none" strike="noStrike" cap="none" dirty="0">
                <a:solidFill>
                  <a:schemeClr val="tx1"/>
                </a:solidFill>
                <a:latin typeface="Calibri"/>
                <a:ea typeface="Calibri"/>
                <a:cs typeface="Calibri"/>
                <a:sym typeface="Calibri"/>
              </a:rPr>
              <a:t>success</a:t>
            </a:r>
            <a:endParaRPr dirty="0">
              <a:solidFill>
                <a:schemeClr val="tx1"/>
              </a:solidFill>
            </a:endParaRPr>
          </a:p>
        </p:txBody>
      </p:sp>
      <p:pic>
        <p:nvPicPr>
          <p:cNvPr id="265" name="Shape 265"/>
          <p:cNvPicPr preferRelativeResize="0"/>
          <p:nvPr/>
        </p:nvPicPr>
        <p:blipFill rotWithShape="1">
          <a:blip r:embed="rId3">
            <a:alphaModFix/>
          </a:blip>
          <a:srcRect/>
          <a:stretch/>
        </p:blipFill>
        <p:spPr>
          <a:xfrm>
            <a:off x="0" y="4403723"/>
            <a:ext cx="9169152" cy="606425"/>
          </a:xfrm>
          <a:prstGeom prst="rect">
            <a:avLst/>
          </a:prstGeom>
          <a:noFill/>
          <a:ln>
            <a:noFill/>
          </a:ln>
        </p:spPr>
      </p:pic>
      <p:pic>
        <p:nvPicPr>
          <p:cNvPr id="266" name="Shape 266"/>
          <p:cNvPicPr preferRelativeResize="0"/>
          <p:nvPr/>
        </p:nvPicPr>
        <p:blipFill rotWithShape="1">
          <a:blip r:embed="rId4">
            <a:alphaModFix/>
          </a:blip>
          <a:srcRect/>
          <a:stretch/>
        </p:blipFill>
        <p:spPr>
          <a:xfrm>
            <a:off x="6858000" y="361948"/>
            <a:ext cx="2141737" cy="685801"/>
          </a:xfrm>
          <a:prstGeom prst="rect">
            <a:avLst/>
          </a:prstGeom>
          <a:noFill/>
          <a:ln>
            <a:noFill/>
          </a:ln>
        </p:spPr>
      </p:pic>
      <p:sp>
        <p:nvSpPr>
          <p:cNvPr id="267" name="Shape 267"/>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C4F7BC1E-9686-4939-A093-BBCE07CFAA4E}"/>
              </a:ext>
            </a:extLst>
          </p:cNvPr>
          <p:cNvSpPr>
            <a:spLocks noGrp="1"/>
          </p:cNvSpPr>
          <p:nvPr>
            <p:ph type="title"/>
          </p:nvPr>
        </p:nvSpPr>
        <p:spPr>
          <a:xfrm>
            <a:off x="324276" y="268957"/>
            <a:ext cx="8520599" cy="572699"/>
          </a:xfrm>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445025"/>
            <a:ext cx="8520599" cy="572699"/>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What’s Important to Remember</a:t>
            </a:r>
            <a:endParaRPr/>
          </a:p>
        </p:txBody>
      </p:sp>
      <p:sp>
        <p:nvSpPr>
          <p:cNvPr id="273" name="Shape 273"/>
          <p:cNvSpPr txBox="1">
            <a:spLocks noGrp="1"/>
          </p:cNvSpPr>
          <p:nvPr>
            <p:ph type="body" idx="1"/>
          </p:nvPr>
        </p:nvSpPr>
        <p:spPr>
          <a:xfrm>
            <a:off x="311700" y="1152475"/>
            <a:ext cx="3999899" cy="3416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p:txBody>
      </p:sp>
      <p:sp>
        <p:nvSpPr>
          <p:cNvPr id="274" name="Shape 274"/>
          <p:cNvSpPr txBox="1">
            <a:spLocks noGrp="1"/>
          </p:cNvSpPr>
          <p:nvPr>
            <p:ph type="body" idx="2"/>
          </p:nvPr>
        </p:nvSpPr>
        <p:spPr>
          <a:xfrm>
            <a:off x="4832400" y="1152475"/>
            <a:ext cx="3999899" cy="3416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p:txBody>
      </p:sp>
      <p:pic>
        <p:nvPicPr>
          <p:cNvPr id="275" name="Shape 275"/>
          <p:cNvPicPr preferRelativeResize="0"/>
          <p:nvPr/>
        </p:nvPicPr>
        <p:blipFill rotWithShape="1">
          <a:blip r:embed="rId3">
            <a:alphaModFix/>
          </a:blip>
          <a:srcRect/>
          <a:stretch/>
        </p:blipFill>
        <p:spPr>
          <a:xfrm>
            <a:off x="0" y="4403723"/>
            <a:ext cx="9169152" cy="606425"/>
          </a:xfrm>
          <a:prstGeom prst="rect">
            <a:avLst/>
          </a:prstGeom>
          <a:noFill/>
          <a:ln>
            <a:noFill/>
          </a:ln>
        </p:spPr>
      </p:pic>
      <p:sp>
        <p:nvSpPr>
          <p:cNvPr id="276" name="Shape 276"/>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445025"/>
            <a:ext cx="8520599" cy="572699"/>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Campaign planning in groups- Exercise</a:t>
            </a:r>
            <a:br>
              <a:rPr lang="en-US" sz="2800" b="0" i="0" u="none" strike="noStrike" cap="none">
                <a:solidFill>
                  <a:schemeClr val="dk1"/>
                </a:solidFill>
                <a:latin typeface="Arial"/>
                <a:ea typeface="Arial"/>
                <a:cs typeface="Arial"/>
                <a:sym typeface="Arial"/>
              </a:rPr>
            </a:br>
            <a:endParaRPr sz="2800" b="0" i="0" u="none" strike="noStrike" cap="none">
              <a:solidFill>
                <a:schemeClr val="dk1"/>
              </a:solidFill>
              <a:latin typeface="Arial"/>
              <a:ea typeface="Arial"/>
              <a:cs typeface="Arial"/>
              <a:sym typeface="Arial"/>
            </a:endParaRPr>
          </a:p>
        </p:txBody>
      </p:sp>
      <p:sp>
        <p:nvSpPr>
          <p:cNvPr id="282" name="Shape 282"/>
          <p:cNvSpPr txBox="1">
            <a:spLocks noGrp="1"/>
          </p:cNvSpPr>
          <p:nvPr>
            <p:ph type="body" idx="1"/>
          </p:nvPr>
        </p:nvSpPr>
        <p:spPr>
          <a:xfrm>
            <a:off x="311700" y="1309375"/>
            <a:ext cx="8520600" cy="3416400"/>
          </a:xfrm>
          <a:prstGeom prst="rect">
            <a:avLst/>
          </a:prstGeom>
          <a:noFill/>
          <a:ln>
            <a:noFill/>
          </a:ln>
        </p:spPr>
        <p:txBody>
          <a:bodyPr spcFirstLastPara="1" wrap="square" lIns="91425" tIns="91425" rIns="91425" bIns="91425" anchor="t" anchorCtr="0">
            <a:noAutofit/>
          </a:bodyPr>
          <a:lstStyle/>
          <a:p>
            <a:pPr marL="914400" marR="0" lvl="2" indent="0" algn="ctr" rtl="0">
              <a:lnSpc>
                <a:spcPct val="115000"/>
              </a:lnSpc>
              <a:spcBef>
                <a:spcPts val="0"/>
              </a:spcBef>
              <a:spcAft>
                <a:spcPts val="0"/>
              </a:spcAft>
              <a:buClr>
                <a:schemeClr val="dk2"/>
              </a:buClr>
              <a:buSzPts val="600"/>
              <a:buFont typeface="Arial"/>
              <a:buNone/>
            </a:pPr>
            <a:r>
              <a:rPr lang="en-US" sz="2400" b="0" i="0" u="none" strike="noStrike" cap="none">
                <a:solidFill>
                  <a:schemeClr val="dk1"/>
                </a:solidFill>
                <a:latin typeface="Arial"/>
                <a:ea typeface="Arial"/>
                <a:cs typeface="Arial"/>
                <a:sym typeface="Arial"/>
              </a:rPr>
              <a:t>Strategic planning worksheets</a:t>
            </a:r>
            <a:endParaRPr/>
          </a:p>
          <a:p>
            <a:pPr marL="914400" marR="0" lvl="2" indent="0" algn="l" rtl="0">
              <a:lnSpc>
                <a:spcPct val="115000"/>
              </a:lnSpc>
              <a:spcBef>
                <a:spcPts val="0"/>
              </a:spcBef>
              <a:spcAft>
                <a:spcPts val="0"/>
              </a:spcAft>
              <a:buClr>
                <a:schemeClr val="dk2"/>
              </a:buClr>
              <a:buSzPts val="6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Campaign planning in groups- Exercise</a:t>
            </a:r>
            <a:endParaRPr/>
          </a:p>
          <a:p>
            <a:pPr marL="0" marR="0" lvl="0" indent="0" algn="l" rtl="0">
              <a:lnSpc>
                <a:spcPct val="115000"/>
              </a:lnSpc>
              <a:spcBef>
                <a:spcPts val="1600"/>
              </a:spcBef>
              <a:spcAft>
                <a:spcPts val="0"/>
              </a:spcAft>
              <a:buClr>
                <a:schemeClr val="dk2"/>
              </a:buClr>
              <a:buSzPts val="450"/>
              <a:buFont typeface="Arial"/>
              <a:buNone/>
            </a:pPr>
            <a:endParaRPr sz="1800" b="0" i="0" u="none" strike="noStrike" cap="none">
              <a:solidFill>
                <a:schemeClr val="dk2"/>
              </a:solidFill>
              <a:latin typeface="Arial"/>
              <a:ea typeface="Arial"/>
              <a:cs typeface="Arial"/>
              <a:sym typeface="Arial"/>
            </a:endParaRPr>
          </a:p>
        </p:txBody>
      </p:sp>
      <p:pic>
        <p:nvPicPr>
          <p:cNvPr id="283" name="Shape 283"/>
          <p:cNvPicPr preferRelativeResize="0"/>
          <p:nvPr/>
        </p:nvPicPr>
        <p:blipFill rotWithShape="1">
          <a:blip r:embed="rId3">
            <a:alphaModFix/>
          </a:blip>
          <a:srcRect/>
          <a:stretch/>
        </p:blipFill>
        <p:spPr>
          <a:xfrm>
            <a:off x="0" y="4403723"/>
            <a:ext cx="9169152" cy="606425"/>
          </a:xfrm>
          <a:prstGeom prst="rect">
            <a:avLst/>
          </a:prstGeom>
          <a:noFill/>
          <a:ln>
            <a:noFill/>
          </a:ln>
        </p:spPr>
      </p:pic>
      <p:sp>
        <p:nvSpPr>
          <p:cNvPr id="284" name="Shape 284"/>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3900" y="658225"/>
            <a:ext cx="8520600" cy="572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500"/>
              <a:buFont typeface="Arial"/>
              <a:buNone/>
            </a:pPr>
            <a:r>
              <a:rPr lang="en-US" sz="2000" b="1" i="0" u="none" strike="noStrike" cap="none" dirty="0">
                <a:solidFill>
                  <a:schemeClr val="dk2"/>
                </a:solidFill>
                <a:latin typeface="Arial"/>
                <a:ea typeface="Arial"/>
                <a:cs typeface="Arial"/>
                <a:sym typeface="Arial"/>
              </a:rPr>
              <a:t>Talking with decision-makers: </a:t>
            </a:r>
            <a:endParaRPr dirty="0"/>
          </a:p>
        </p:txBody>
      </p:sp>
      <p:sp>
        <p:nvSpPr>
          <p:cNvPr id="290" name="Shape 290"/>
          <p:cNvSpPr txBox="1">
            <a:spLocks noGrp="1"/>
          </p:cNvSpPr>
          <p:nvPr>
            <p:ph type="body" idx="1"/>
          </p:nvPr>
        </p:nvSpPr>
        <p:spPr>
          <a:xfrm>
            <a:off x="311700" y="1152475"/>
            <a:ext cx="8520599"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45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45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450"/>
              <a:buFont typeface="Arial"/>
              <a:buNone/>
            </a:pPr>
            <a:endParaRPr sz="1800" b="0" i="0" u="none" strike="noStrike" cap="none">
              <a:solidFill>
                <a:schemeClr val="dk2"/>
              </a:solidFill>
              <a:latin typeface="Arial"/>
              <a:ea typeface="Arial"/>
              <a:cs typeface="Arial"/>
              <a:sym typeface="Arial"/>
            </a:endParaRPr>
          </a:p>
        </p:txBody>
      </p:sp>
      <p:pic>
        <p:nvPicPr>
          <p:cNvPr id="291" name="Shape 291"/>
          <p:cNvPicPr preferRelativeResize="0"/>
          <p:nvPr/>
        </p:nvPicPr>
        <p:blipFill rotWithShape="1">
          <a:blip r:embed="rId3">
            <a:alphaModFix/>
          </a:blip>
          <a:srcRect/>
          <a:stretch/>
        </p:blipFill>
        <p:spPr>
          <a:xfrm>
            <a:off x="0" y="4403723"/>
            <a:ext cx="9169152" cy="606425"/>
          </a:xfrm>
          <a:prstGeom prst="rect">
            <a:avLst/>
          </a:prstGeom>
          <a:noFill/>
          <a:ln>
            <a:noFill/>
          </a:ln>
        </p:spPr>
      </p:pic>
      <p:graphicFrame>
        <p:nvGraphicFramePr>
          <p:cNvPr id="292" name="Shape 292"/>
          <p:cNvGraphicFramePr/>
          <p:nvPr/>
        </p:nvGraphicFramePr>
        <p:xfrm>
          <a:off x="331976" y="1515468"/>
          <a:ext cx="8505200" cy="1798200"/>
        </p:xfrm>
        <a:graphic>
          <a:graphicData uri="http://schemas.openxmlformats.org/drawingml/2006/table">
            <a:tbl>
              <a:tblPr>
                <a:noFill/>
                <a:tableStyleId>{14B5B528-FAC6-4B87-967F-A1D75969F6AB}</a:tableStyleId>
              </a:tblPr>
              <a:tblGrid>
                <a:gridCol w="2126300">
                  <a:extLst>
                    <a:ext uri="{9D8B030D-6E8A-4147-A177-3AD203B41FA5}">
                      <a16:colId xmlns:a16="http://schemas.microsoft.com/office/drawing/2014/main" val="20000"/>
                    </a:ext>
                  </a:extLst>
                </a:gridCol>
                <a:gridCol w="2126300">
                  <a:extLst>
                    <a:ext uri="{9D8B030D-6E8A-4147-A177-3AD203B41FA5}">
                      <a16:colId xmlns:a16="http://schemas.microsoft.com/office/drawing/2014/main" val="20001"/>
                    </a:ext>
                  </a:extLst>
                </a:gridCol>
                <a:gridCol w="2126300">
                  <a:extLst>
                    <a:ext uri="{9D8B030D-6E8A-4147-A177-3AD203B41FA5}">
                      <a16:colId xmlns:a16="http://schemas.microsoft.com/office/drawing/2014/main" val="20002"/>
                    </a:ext>
                  </a:extLst>
                </a:gridCol>
                <a:gridCol w="2126300">
                  <a:extLst>
                    <a:ext uri="{9D8B030D-6E8A-4147-A177-3AD203B41FA5}">
                      <a16:colId xmlns:a16="http://schemas.microsoft.com/office/drawing/2014/main" val="20003"/>
                    </a:ext>
                  </a:extLst>
                </a:gridCol>
              </a:tblGrid>
              <a:tr h="472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Who do you know?</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Position?</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Email:</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Person to make contact?</a:t>
                      </a:r>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293" name="Shape 293"/>
          <p:cNvGraphicFramePr/>
          <p:nvPr/>
        </p:nvGraphicFramePr>
        <p:xfrm>
          <a:off x="331976" y="3425700"/>
          <a:ext cx="8617350" cy="909210"/>
        </p:xfrm>
        <a:graphic>
          <a:graphicData uri="http://schemas.openxmlformats.org/drawingml/2006/table">
            <a:tbl>
              <a:tblPr>
                <a:noFill/>
                <a:tableStyleId>{14B5B528-FAC6-4B87-967F-A1D75969F6AB}</a:tableStyleId>
              </a:tblPr>
              <a:tblGrid>
                <a:gridCol w="2129125">
                  <a:extLst>
                    <a:ext uri="{9D8B030D-6E8A-4147-A177-3AD203B41FA5}">
                      <a16:colId xmlns:a16="http://schemas.microsoft.com/office/drawing/2014/main" val="20000"/>
                    </a:ext>
                  </a:extLst>
                </a:gridCol>
                <a:gridCol w="2129125">
                  <a:extLst>
                    <a:ext uri="{9D8B030D-6E8A-4147-A177-3AD203B41FA5}">
                      <a16:colId xmlns:a16="http://schemas.microsoft.com/office/drawing/2014/main" val="20001"/>
                    </a:ext>
                  </a:extLst>
                </a:gridCol>
                <a:gridCol w="2140325">
                  <a:extLst>
                    <a:ext uri="{9D8B030D-6E8A-4147-A177-3AD203B41FA5}">
                      <a16:colId xmlns:a16="http://schemas.microsoft.com/office/drawing/2014/main" val="20002"/>
                    </a:ext>
                  </a:extLst>
                </a:gridCol>
                <a:gridCol w="2218775">
                  <a:extLst>
                    <a:ext uri="{9D8B030D-6E8A-4147-A177-3AD203B41FA5}">
                      <a16:colId xmlns:a16="http://schemas.microsoft.com/office/drawing/2014/main" val="20003"/>
                    </a:ext>
                  </a:extLst>
                </a:gridCol>
              </a:tblGrid>
              <a:tr h="513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sp>
        <p:nvSpPr>
          <p:cNvPr id="294" name="Shape 294"/>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85800" y="361950"/>
            <a:ext cx="7232100" cy="838199"/>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158750" marR="0" lvl="0" indent="-6350" algn="l" rtl="0">
              <a:lnSpc>
                <a:spcPct val="115000"/>
              </a:lnSpc>
              <a:spcBef>
                <a:spcPts val="0"/>
              </a:spcBef>
              <a:spcAft>
                <a:spcPts val="0"/>
              </a:spcAft>
              <a:buClr>
                <a:schemeClr val="dk1"/>
              </a:buClr>
              <a:buSzPts val="800"/>
              <a:buFont typeface="Calibri"/>
              <a:buNone/>
            </a:pPr>
            <a:r>
              <a:rPr lang="en-US" sz="3200" b="1" i="0" u="none" strike="noStrike" cap="none">
                <a:solidFill>
                  <a:schemeClr val="dk1"/>
                </a:solidFill>
                <a:latin typeface="Calibri"/>
                <a:ea typeface="Calibri"/>
                <a:cs typeface="Calibri"/>
                <a:sym typeface="Calibri"/>
              </a:rPr>
              <a:t>Session overview:</a:t>
            </a:r>
            <a:endParaRPr/>
          </a:p>
        </p:txBody>
      </p:sp>
      <p:sp>
        <p:nvSpPr>
          <p:cNvPr id="78" name="Shape 78"/>
          <p:cNvSpPr txBox="1">
            <a:spLocks noGrp="1"/>
          </p:cNvSpPr>
          <p:nvPr>
            <p:ph type="body" idx="1"/>
          </p:nvPr>
        </p:nvSpPr>
        <p:spPr>
          <a:xfrm>
            <a:off x="332043" y="1296859"/>
            <a:ext cx="8278555" cy="2987724"/>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Session overview:</a:t>
            </a:r>
            <a:endParaRPr/>
          </a:p>
          <a:p>
            <a:pPr marL="914400" marR="0" lvl="1" indent="-304800" algn="l" rtl="0">
              <a:lnSpc>
                <a:spcPct val="115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Review grant objectives</a:t>
            </a:r>
            <a:endParaRPr/>
          </a:p>
          <a:p>
            <a:pPr marL="914400" marR="0" lvl="1" indent="-304800" algn="l" rtl="0">
              <a:lnSpc>
                <a:spcPct val="115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Why campaign</a:t>
            </a:r>
            <a:endParaRPr/>
          </a:p>
          <a:p>
            <a:pPr marL="914400" marR="0" lvl="1" indent="-304800" algn="l" rtl="0">
              <a:lnSpc>
                <a:spcPct val="115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Identifying types of power</a:t>
            </a:r>
            <a:endParaRPr/>
          </a:p>
          <a:p>
            <a:pPr marL="914400" marR="0" lvl="1" indent="-304800" algn="l" rtl="0">
              <a:lnSpc>
                <a:spcPct val="115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SWOT analysis</a:t>
            </a:r>
            <a:endParaRPr/>
          </a:p>
          <a:p>
            <a:pPr marL="1371600" marR="0" lvl="2" indent="-304800" algn="l" rtl="0">
              <a:lnSpc>
                <a:spcPct val="115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Allies, opponents</a:t>
            </a:r>
            <a:endParaRPr/>
          </a:p>
          <a:p>
            <a:pPr marL="1371600" marR="0" lvl="2" indent="-304800" algn="l" rtl="0">
              <a:lnSpc>
                <a:spcPct val="115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Existing coalitions</a:t>
            </a:r>
            <a:endParaRPr/>
          </a:p>
          <a:p>
            <a:pPr marL="914400" marR="0" lvl="1" indent="-304800" algn="l" rtl="0">
              <a:lnSpc>
                <a:spcPct val="115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Campaign planning in groups</a:t>
            </a:r>
            <a:endParaRPr/>
          </a:p>
          <a:p>
            <a:pPr marL="1371600" marR="0" lvl="2" indent="-304800" algn="l" rtl="0">
              <a:lnSpc>
                <a:spcPct val="115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Strategic planning worksheets</a:t>
            </a:r>
            <a:endParaRPr/>
          </a:p>
          <a:p>
            <a:pPr marL="914400" marR="0" lvl="1" indent="-304800" algn="l" rtl="0">
              <a:lnSpc>
                <a:spcPct val="115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Calendaring</a:t>
            </a:r>
            <a:endParaRPr/>
          </a:p>
          <a:p>
            <a:pPr marL="0" marR="0" lvl="0" indent="0" algn="l" rtl="0">
              <a:lnSpc>
                <a:spcPct val="115000"/>
              </a:lnSpc>
              <a:spcBef>
                <a:spcPts val="0"/>
              </a:spcBef>
              <a:spcAft>
                <a:spcPts val="0"/>
              </a:spcAft>
              <a:buClr>
                <a:schemeClr val="dk2"/>
              </a:buClr>
              <a:buSzPts val="4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2"/>
              </a:buClr>
              <a:buSzPts val="450"/>
              <a:buFont typeface="Arial"/>
              <a:buNone/>
            </a:pPr>
            <a:endParaRPr sz="1800" b="0" i="0" u="none" strike="noStrike" cap="none">
              <a:solidFill>
                <a:schemeClr val="dk2"/>
              </a:solidFill>
              <a:latin typeface="Calibri"/>
              <a:ea typeface="Calibri"/>
              <a:cs typeface="Calibri"/>
              <a:sym typeface="Calibri"/>
            </a:endParaRPr>
          </a:p>
        </p:txBody>
      </p:sp>
      <p:pic>
        <p:nvPicPr>
          <p:cNvPr id="79" name="Shape 79"/>
          <p:cNvPicPr preferRelativeResize="0"/>
          <p:nvPr/>
        </p:nvPicPr>
        <p:blipFill rotWithShape="1">
          <a:blip r:embed="rId3">
            <a:alphaModFix/>
          </a:blip>
          <a:srcRect/>
          <a:stretch/>
        </p:blipFill>
        <p:spPr>
          <a:xfrm>
            <a:off x="76200" y="4324350"/>
            <a:ext cx="9067799" cy="755649"/>
          </a:xfrm>
          <a:prstGeom prst="rect">
            <a:avLst/>
          </a:prstGeom>
          <a:noFill/>
          <a:ln>
            <a:noFill/>
          </a:ln>
        </p:spPr>
      </p:pic>
      <p:pic>
        <p:nvPicPr>
          <p:cNvPr id="80" name="Shape 80"/>
          <p:cNvPicPr preferRelativeResize="0"/>
          <p:nvPr/>
        </p:nvPicPr>
        <p:blipFill rotWithShape="1">
          <a:blip r:embed="rId4">
            <a:alphaModFix/>
          </a:blip>
          <a:srcRect/>
          <a:stretch/>
        </p:blipFill>
        <p:spPr>
          <a:xfrm>
            <a:off x="5105400" y="1504950"/>
            <a:ext cx="2857499" cy="2209799"/>
          </a:xfrm>
          <a:prstGeom prst="rect">
            <a:avLst/>
          </a:prstGeom>
          <a:noFill/>
          <a:ln>
            <a:noFill/>
          </a:ln>
        </p:spPr>
      </p:pic>
      <p:sp>
        <p:nvSpPr>
          <p:cNvPr id="81" name="Shape 81"/>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445025"/>
            <a:ext cx="8520599" cy="572699"/>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Who is going to lead:</a:t>
            </a:r>
            <a:endParaRPr/>
          </a:p>
          <a:p>
            <a:pPr marL="0" marR="0" lvl="0" indent="0" algn="l" rtl="0">
              <a:lnSpc>
                <a:spcPct val="100000"/>
              </a:lnSpc>
              <a:spcBef>
                <a:spcPts val="0"/>
              </a:spcBef>
              <a:spcAft>
                <a:spcPts val="0"/>
              </a:spcAft>
              <a:buClr>
                <a:schemeClr val="dk1"/>
              </a:buClr>
              <a:buSzPts val="7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Identify at least 2 key persons</a:t>
            </a:r>
            <a:endParaRPr/>
          </a:p>
          <a:p>
            <a:pPr marL="0" marR="0" lvl="0" indent="0" algn="l" rtl="0">
              <a:lnSpc>
                <a:spcPct val="100000"/>
              </a:lnSpc>
              <a:spcBef>
                <a:spcPts val="0"/>
              </a:spcBef>
              <a:spcAft>
                <a:spcPts val="0"/>
              </a:spcAft>
              <a:buClr>
                <a:schemeClr val="dk1"/>
              </a:buClr>
              <a:buSzPts val="700"/>
              <a:buFont typeface="Arial"/>
              <a:buNone/>
            </a:pPr>
            <a:endParaRPr sz="2800" b="0" i="0" u="none" strike="noStrike" cap="none">
              <a:solidFill>
                <a:schemeClr val="dk1"/>
              </a:solidFill>
              <a:latin typeface="Arial"/>
              <a:ea typeface="Arial"/>
              <a:cs typeface="Arial"/>
              <a:sym typeface="Arial"/>
            </a:endParaRPr>
          </a:p>
        </p:txBody>
      </p:sp>
      <p:sp>
        <p:nvSpPr>
          <p:cNvPr id="300" name="Shape 300"/>
          <p:cNvSpPr txBox="1">
            <a:spLocks noGrp="1"/>
          </p:cNvSpPr>
          <p:nvPr>
            <p:ph type="body" idx="1"/>
          </p:nvPr>
        </p:nvSpPr>
        <p:spPr>
          <a:xfrm>
            <a:off x="311700" y="1152475"/>
            <a:ext cx="8520599"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45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45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45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450"/>
              <a:buFont typeface="Arial"/>
              <a:buNone/>
            </a:pPr>
            <a:r>
              <a:rPr lang="en-US" sz="1800" b="0" i="0" u="none" strike="noStrike" cap="none">
                <a:solidFill>
                  <a:schemeClr val="dk2"/>
                </a:solidFill>
                <a:latin typeface="Arial"/>
                <a:ea typeface="Arial"/>
                <a:cs typeface="Arial"/>
                <a:sym typeface="Arial"/>
              </a:rPr>
              <a:t>Person</a:t>
            </a:r>
            <a:endParaRPr/>
          </a:p>
          <a:p>
            <a:pPr marL="0" marR="0" lvl="0" indent="0" algn="l" rtl="0">
              <a:lnSpc>
                <a:spcPct val="115000"/>
              </a:lnSpc>
              <a:spcBef>
                <a:spcPts val="0"/>
              </a:spcBef>
              <a:spcAft>
                <a:spcPts val="0"/>
              </a:spcAft>
              <a:buClr>
                <a:schemeClr val="dk2"/>
              </a:buClr>
              <a:buSzPts val="45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450"/>
              <a:buFont typeface="Arial"/>
              <a:buNone/>
            </a:pPr>
            <a:r>
              <a:rPr lang="en-US" sz="1800" b="0" i="0" u="none" strike="noStrike" cap="none">
                <a:solidFill>
                  <a:schemeClr val="dk2"/>
                </a:solidFill>
                <a:latin typeface="Arial"/>
                <a:ea typeface="Arial"/>
                <a:cs typeface="Arial"/>
                <a:sym typeface="Arial"/>
              </a:rPr>
              <a:t>Ogranization</a:t>
            </a:r>
            <a:endParaRPr/>
          </a:p>
        </p:txBody>
      </p:sp>
      <p:pic>
        <p:nvPicPr>
          <p:cNvPr id="301" name="Shape 301"/>
          <p:cNvPicPr preferRelativeResize="0"/>
          <p:nvPr/>
        </p:nvPicPr>
        <p:blipFill rotWithShape="1">
          <a:blip r:embed="rId3">
            <a:alphaModFix/>
          </a:blip>
          <a:srcRect/>
          <a:stretch/>
        </p:blipFill>
        <p:spPr>
          <a:xfrm>
            <a:off x="0" y="4403723"/>
            <a:ext cx="9169152" cy="606425"/>
          </a:xfrm>
          <a:prstGeom prst="rect">
            <a:avLst/>
          </a:prstGeom>
          <a:noFill/>
          <a:ln>
            <a:noFill/>
          </a:ln>
        </p:spPr>
      </p:pic>
      <p:sp>
        <p:nvSpPr>
          <p:cNvPr id="302" name="Shape 302"/>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11700" y="149575"/>
            <a:ext cx="8520600" cy="930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Determine goal you want to achieve before starting the campaign</a:t>
            </a:r>
            <a:endParaRPr/>
          </a:p>
        </p:txBody>
      </p:sp>
      <p:sp>
        <p:nvSpPr>
          <p:cNvPr id="308" name="Shape 308"/>
          <p:cNvSpPr txBox="1">
            <a:spLocks noGrp="1"/>
          </p:cNvSpPr>
          <p:nvPr>
            <p:ph type="body" idx="1"/>
          </p:nvPr>
        </p:nvSpPr>
        <p:spPr>
          <a:xfrm>
            <a:off x="311700" y="1079574"/>
            <a:ext cx="8520600" cy="3489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450"/>
              <a:buFont typeface="Arial"/>
              <a:buNone/>
            </a:pPr>
            <a:r>
              <a:rPr lang="en-US" sz="1800" b="0" i="0" u="none" strike="noStrike" cap="none" dirty="0">
                <a:solidFill>
                  <a:srgbClr val="000000"/>
                </a:solidFill>
                <a:latin typeface="Arial"/>
                <a:ea typeface="Arial"/>
                <a:cs typeface="Arial"/>
                <a:sym typeface="Arial"/>
              </a:rPr>
              <a:t>What is the line in the sand when it comes to negotiations?</a:t>
            </a:r>
            <a:endParaRPr dirty="0"/>
          </a:p>
          <a:p>
            <a:pPr marL="0" marR="0" lvl="0" indent="0" algn="l" rtl="0">
              <a:lnSpc>
                <a:spcPct val="115000"/>
              </a:lnSpc>
              <a:spcBef>
                <a:spcPts val="0"/>
              </a:spcBef>
              <a:spcAft>
                <a:spcPts val="0"/>
              </a:spcAft>
              <a:buClr>
                <a:schemeClr val="dk2"/>
              </a:buClr>
              <a:buSzPts val="45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450"/>
              <a:buFont typeface="Arial"/>
              <a:buNone/>
            </a:pPr>
            <a:r>
              <a:rPr lang="en-US" sz="1800" b="0" i="0" u="none" strike="noStrike" cap="none" dirty="0">
                <a:solidFill>
                  <a:srgbClr val="000000"/>
                </a:solidFill>
                <a:latin typeface="Arial"/>
                <a:ea typeface="Arial"/>
                <a:cs typeface="Arial"/>
                <a:sym typeface="Arial"/>
              </a:rPr>
              <a:t>What is the </a:t>
            </a:r>
            <a:r>
              <a:rPr lang="en-US" sz="1800" b="0" i="0" u="none" strike="noStrike" cap="none" dirty="0" err="1">
                <a:solidFill>
                  <a:srgbClr val="000000"/>
                </a:solidFill>
                <a:latin typeface="Arial"/>
                <a:ea typeface="Arial"/>
                <a:cs typeface="Arial"/>
                <a:sym typeface="Arial"/>
              </a:rPr>
              <a:t>desicion</a:t>
            </a:r>
            <a:r>
              <a:rPr lang="en-US" sz="1800" b="0" i="0" u="none" strike="noStrike" cap="none" dirty="0">
                <a:solidFill>
                  <a:srgbClr val="000000"/>
                </a:solidFill>
                <a:latin typeface="Arial"/>
                <a:ea typeface="Arial"/>
                <a:cs typeface="Arial"/>
                <a:sym typeface="Arial"/>
              </a:rPr>
              <a:t> making process?</a:t>
            </a:r>
            <a:endParaRPr dirty="0"/>
          </a:p>
          <a:p>
            <a:pPr marL="0" marR="0" lvl="0" indent="0" algn="l" rtl="0">
              <a:lnSpc>
                <a:spcPct val="90000"/>
              </a:lnSpc>
              <a:spcBef>
                <a:spcPts val="0"/>
              </a:spcBef>
              <a:spcAft>
                <a:spcPts val="0"/>
              </a:spcAft>
              <a:buClr>
                <a:schemeClr val="dk2"/>
              </a:buClr>
              <a:buSzPts val="1800"/>
              <a:buFont typeface="Arial"/>
              <a:buNone/>
            </a:pPr>
            <a:r>
              <a:rPr lang="en-US" sz="1800" b="0" i="0" u="none" strike="noStrike" cap="none" dirty="0">
                <a:solidFill>
                  <a:srgbClr val="000000"/>
                </a:solidFill>
                <a:latin typeface="Noto Sans Symbols"/>
                <a:ea typeface="Noto Sans Symbols"/>
                <a:cs typeface="Noto Sans Symbols"/>
                <a:sym typeface="Noto Sans Symbols"/>
              </a:rPr>
              <a:t>⚫</a:t>
            </a:r>
            <a:r>
              <a:rPr lang="en-US" sz="1800" b="0" i="0" u="none" strike="noStrike" cap="none" dirty="0">
                <a:solidFill>
                  <a:srgbClr val="000000"/>
                </a:solidFill>
                <a:latin typeface="Arial"/>
                <a:ea typeface="Arial"/>
                <a:cs typeface="Arial"/>
                <a:sym typeface="Arial"/>
              </a:rPr>
              <a:t>Consensus</a:t>
            </a:r>
            <a:endParaRPr dirty="0"/>
          </a:p>
          <a:p>
            <a:pPr marL="0" marR="0" lvl="0" indent="0" algn="l" rtl="0">
              <a:lnSpc>
                <a:spcPct val="90000"/>
              </a:lnSpc>
              <a:spcBef>
                <a:spcPts val="0"/>
              </a:spcBef>
              <a:spcAft>
                <a:spcPts val="0"/>
              </a:spcAft>
              <a:buClr>
                <a:schemeClr val="dk2"/>
              </a:buClr>
              <a:buSzPts val="1800"/>
              <a:buFont typeface="Arial"/>
              <a:buNone/>
            </a:pPr>
            <a:r>
              <a:rPr lang="en-US" sz="1800" b="0" i="0" u="none" strike="noStrike" cap="none" dirty="0">
                <a:solidFill>
                  <a:srgbClr val="000000"/>
                </a:solidFill>
                <a:latin typeface="Noto Sans Symbols"/>
                <a:ea typeface="Noto Sans Symbols"/>
                <a:cs typeface="Noto Sans Symbols"/>
                <a:sym typeface="Noto Sans Symbols"/>
              </a:rPr>
              <a:t>⚫</a:t>
            </a:r>
            <a:r>
              <a:rPr lang="en-US" sz="1800" b="0" i="0" u="none" strike="noStrike" cap="none" dirty="0">
                <a:solidFill>
                  <a:srgbClr val="000000"/>
                </a:solidFill>
                <a:latin typeface="Arial"/>
                <a:ea typeface="Arial"/>
                <a:cs typeface="Arial"/>
                <a:sym typeface="Arial"/>
              </a:rPr>
              <a:t>Discussion until a vote is cast</a:t>
            </a:r>
            <a:endParaRPr dirty="0"/>
          </a:p>
          <a:p>
            <a:pPr marL="0" marR="0" lvl="0" indent="0" algn="l" rtl="0">
              <a:lnSpc>
                <a:spcPct val="90000"/>
              </a:lnSpc>
              <a:spcBef>
                <a:spcPts val="0"/>
              </a:spcBef>
              <a:spcAft>
                <a:spcPts val="0"/>
              </a:spcAft>
              <a:buClr>
                <a:schemeClr val="dk2"/>
              </a:buClr>
              <a:buSzPts val="1800"/>
              <a:buFont typeface="Arial"/>
              <a:buNone/>
            </a:pPr>
            <a:r>
              <a:rPr lang="en-US" sz="1800" b="0" i="0" u="none" strike="noStrike" cap="none" dirty="0">
                <a:solidFill>
                  <a:srgbClr val="000000"/>
                </a:solidFill>
                <a:latin typeface="Noto Sans Symbols"/>
                <a:ea typeface="Noto Sans Symbols"/>
                <a:cs typeface="Noto Sans Symbols"/>
                <a:sym typeface="Noto Sans Symbols"/>
              </a:rPr>
              <a:t>⚫</a:t>
            </a:r>
            <a:r>
              <a:rPr lang="en-US" sz="1800" b="0" i="0" u="none" strike="noStrike" cap="none" dirty="0">
                <a:solidFill>
                  <a:srgbClr val="000000"/>
                </a:solidFill>
                <a:latin typeface="Arial"/>
                <a:ea typeface="Arial"/>
                <a:cs typeface="Arial"/>
                <a:sym typeface="Arial"/>
              </a:rPr>
              <a:t>Chance to slow process down</a:t>
            </a:r>
            <a:endParaRPr dirty="0"/>
          </a:p>
          <a:p>
            <a:pPr marL="0" marR="0" lvl="0" indent="0" algn="l" rtl="0">
              <a:lnSpc>
                <a:spcPct val="90000"/>
              </a:lnSpc>
              <a:spcBef>
                <a:spcPts val="0"/>
              </a:spcBef>
              <a:spcAft>
                <a:spcPts val="0"/>
              </a:spcAft>
              <a:buClr>
                <a:schemeClr val="dk2"/>
              </a:buClr>
              <a:buSzPts val="1800"/>
              <a:buFont typeface="Arial"/>
              <a:buNone/>
            </a:pPr>
            <a:r>
              <a:rPr lang="en-US" sz="1800" b="0" i="0" u="none" strike="noStrike" cap="none" dirty="0">
                <a:solidFill>
                  <a:srgbClr val="000000"/>
                </a:solidFill>
                <a:latin typeface="Noto Sans Symbols"/>
                <a:ea typeface="Noto Sans Symbols"/>
                <a:cs typeface="Noto Sans Symbols"/>
                <a:sym typeface="Noto Sans Symbols"/>
              </a:rPr>
              <a:t>⚫</a:t>
            </a:r>
            <a:r>
              <a:rPr lang="en-US" sz="1800" b="0" i="0" u="none" strike="noStrike" cap="none" dirty="0">
                <a:solidFill>
                  <a:srgbClr val="000000"/>
                </a:solidFill>
                <a:latin typeface="Arial"/>
                <a:ea typeface="Arial"/>
                <a:cs typeface="Arial"/>
                <a:sym typeface="Arial"/>
              </a:rPr>
              <a:t> Review past decisions</a:t>
            </a:r>
            <a:endParaRPr dirty="0"/>
          </a:p>
          <a:p>
            <a:pPr marL="0" marR="0" lvl="0" indent="0" algn="l" rtl="0">
              <a:lnSpc>
                <a:spcPct val="115000"/>
              </a:lnSpc>
              <a:spcBef>
                <a:spcPts val="0"/>
              </a:spcBef>
              <a:spcAft>
                <a:spcPts val="0"/>
              </a:spcAft>
              <a:buClr>
                <a:schemeClr val="dk2"/>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dirty="0"/>
          </a:p>
        </p:txBody>
      </p:sp>
      <p:pic>
        <p:nvPicPr>
          <p:cNvPr id="309" name="Shape 309"/>
          <p:cNvPicPr preferRelativeResize="0"/>
          <p:nvPr/>
        </p:nvPicPr>
        <p:blipFill rotWithShape="1">
          <a:blip r:embed="rId3">
            <a:alphaModFix/>
          </a:blip>
          <a:srcRect/>
          <a:stretch/>
        </p:blipFill>
        <p:spPr>
          <a:xfrm>
            <a:off x="0" y="4403723"/>
            <a:ext cx="9169152" cy="606425"/>
          </a:xfrm>
          <a:prstGeom prst="rect">
            <a:avLst/>
          </a:prstGeom>
          <a:noFill/>
          <a:ln>
            <a:noFill/>
          </a:ln>
        </p:spPr>
      </p:pic>
      <p:sp>
        <p:nvSpPr>
          <p:cNvPr id="310" name="Shape 310"/>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11700" y="445025"/>
            <a:ext cx="8520599" cy="572699"/>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
              <a:buFont typeface="Arial"/>
              <a:buNone/>
            </a:pPr>
            <a:r>
              <a:rPr lang="en-US" sz="2800" b="0" i="0" u="none" strike="noStrike" cap="none" dirty="0">
                <a:solidFill>
                  <a:schemeClr val="dk1"/>
                </a:solidFill>
                <a:latin typeface="Arial"/>
                <a:ea typeface="Arial"/>
                <a:cs typeface="Arial"/>
                <a:sym typeface="Arial"/>
              </a:rPr>
              <a:t>Recognize Your Political Reality: Example</a:t>
            </a:r>
            <a:endParaRPr dirty="0"/>
          </a:p>
        </p:txBody>
      </p:sp>
      <p:sp>
        <p:nvSpPr>
          <p:cNvPr id="316" name="Shape 316"/>
          <p:cNvSpPr txBox="1">
            <a:spLocks noGrp="1"/>
          </p:cNvSpPr>
          <p:nvPr>
            <p:ph type="body" idx="1"/>
          </p:nvPr>
        </p:nvSpPr>
        <p:spPr>
          <a:xfrm flipH="1">
            <a:off x="311699" y="115247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450"/>
              <a:buFont typeface="Arial"/>
              <a:buNone/>
            </a:pPr>
            <a:endParaRPr sz="1800" b="0" i="0" u="none" strike="noStrike" cap="none">
              <a:solidFill>
                <a:schemeClr val="dk2"/>
              </a:solidFill>
              <a:latin typeface="Arial"/>
              <a:ea typeface="Arial"/>
              <a:cs typeface="Arial"/>
              <a:sym typeface="Arial"/>
            </a:endParaRPr>
          </a:p>
        </p:txBody>
      </p:sp>
      <p:pic>
        <p:nvPicPr>
          <p:cNvPr id="317" name="Shape 317"/>
          <p:cNvPicPr preferRelativeResize="0"/>
          <p:nvPr/>
        </p:nvPicPr>
        <p:blipFill rotWithShape="1">
          <a:blip r:embed="rId3">
            <a:alphaModFix/>
          </a:blip>
          <a:srcRect/>
          <a:stretch/>
        </p:blipFill>
        <p:spPr>
          <a:xfrm>
            <a:off x="0" y="4403723"/>
            <a:ext cx="9169152" cy="606425"/>
          </a:xfrm>
          <a:prstGeom prst="rect">
            <a:avLst/>
          </a:prstGeom>
          <a:noFill/>
          <a:ln>
            <a:noFill/>
          </a:ln>
        </p:spPr>
      </p:pic>
      <p:sp>
        <p:nvSpPr>
          <p:cNvPr id="318" name="Shape 318"/>
          <p:cNvSpPr/>
          <p:nvPr/>
        </p:nvSpPr>
        <p:spPr>
          <a:xfrm>
            <a:off x="2811425" y="1415825"/>
            <a:ext cx="3182700" cy="1075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000000"/>
                </a:solidFill>
                <a:latin typeface="Arial"/>
                <a:ea typeface="Arial"/>
                <a:cs typeface="Arial"/>
                <a:sym typeface="Arial"/>
              </a:rPr>
              <a:t>Governor</a:t>
            </a:r>
            <a:endParaRPr dirty="0"/>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000000"/>
                </a:solidFill>
                <a:latin typeface="Arial"/>
                <a:ea typeface="Arial"/>
                <a:cs typeface="Arial"/>
                <a:sym typeface="Arial"/>
              </a:rPr>
              <a:t>Nikki R Haley (R)</a:t>
            </a:r>
            <a:endParaRPr dirty="0"/>
          </a:p>
        </p:txBody>
      </p:sp>
      <p:sp>
        <p:nvSpPr>
          <p:cNvPr id="319" name="Shape 319"/>
          <p:cNvSpPr/>
          <p:nvPr/>
        </p:nvSpPr>
        <p:spPr>
          <a:xfrm rot="10800000">
            <a:off x="1589975" y="1740825"/>
            <a:ext cx="1075800" cy="9255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Shape 320"/>
          <p:cNvSpPr/>
          <p:nvPr/>
        </p:nvSpPr>
        <p:spPr>
          <a:xfrm rot="10800000" flipH="1">
            <a:off x="6363900" y="1740825"/>
            <a:ext cx="1075800" cy="9255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Shape 321"/>
          <p:cNvSpPr/>
          <p:nvPr/>
        </p:nvSpPr>
        <p:spPr>
          <a:xfrm>
            <a:off x="391025" y="2724825"/>
            <a:ext cx="3473700" cy="144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SC Senate</a:t>
            </a:r>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28 Republicans</a:t>
            </a:r>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18 Democrats</a:t>
            </a:r>
            <a:endParaRPr/>
          </a:p>
        </p:txBody>
      </p:sp>
      <p:sp>
        <p:nvSpPr>
          <p:cNvPr id="322" name="Shape 322"/>
          <p:cNvSpPr/>
          <p:nvPr/>
        </p:nvSpPr>
        <p:spPr>
          <a:xfrm>
            <a:off x="4985375" y="2749225"/>
            <a:ext cx="3518700" cy="144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SC House</a:t>
            </a:r>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80 Republicans</a:t>
            </a:r>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44 Democrats</a:t>
            </a:r>
            <a:endParaRPr/>
          </a:p>
        </p:txBody>
      </p:sp>
      <p:sp>
        <p:nvSpPr>
          <p:cNvPr id="323" name="Shape 323"/>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11700" y="445025"/>
            <a:ext cx="8520599" cy="572699"/>
          </a:xfrm>
          <a:prstGeom prst="rect">
            <a:avLst/>
          </a:prstGeom>
          <a:noFill/>
          <a:ln w="9525" cap="flat" cmpd="sng">
            <a:solidFill>
              <a:srgbClr val="FF33C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Calendaring</a:t>
            </a:r>
            <a:endParaRPr/>
          </a:p>
        </p:txBody>
      </p:sp>
      <p:sp>
        <p:nvSpPr>
          <p:cNvPr id="329" name="Shape 329"/>
          <p:cNvSpPr txBox="1">
            <a:spLocks noGrp="1"/>
          </p:cNvSpPr>
          <p:nvPr>
            <p:ph type="body" idx="1"/>
          </p:nvPr>
        </p:nvSpPr>
        <p:spPr>
          <a:xfrm>
            <a:off x="311700" y="1152475"/>
            <a:ext cx="3999899" cy="3416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Laying out all the upcoming Community Trainings </a:t>
            </a:r>
            <a:endParaRPr/>
          </a:p>
          <a:p>
            <a:pPr marL="0" marR="0" lvl="0" indent="0" algn="l" rtl="0">
              <a:lnSpc>
                <a:spcPct val="115000"/>
              </a:lnSpc>
              <a:spcBef>
                <a:spcPts val="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Team Meetings</a:t>
            </a:r>
            <a:endParaRPr/>
          </a:p>
          <a:p>
            <a:pPr marL="0" marR="0" lvl="0" indent="0" algn="l" rtl="0">
              <a:lnSpc>
                <a:spcPct val="115000"/>
              </a:lnSpc>
              <a:spcBef>
                <a:spcPts val="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 </a:t>
            </a:r>
            <a:endParaRPr/>
          </a:p>
          <a:p>
            <a:pPr marL="0" marR="0" lvl="0" indent="0" algn="l" rtl="0">
              <a:lnSpc>
                <a:spcPct val="115000"/>
              </a:lnSpc>
              <a:spcBef>
                <a:spcPts val="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Travel</a:t>
            </a:r>
            <a:endParaRPr sz="14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p:txBody>
      </p:sp>
      <p:sp>
        <p:nvSpPr>
          <p:cNvPr id="330" name="Shape 330"/>
          <p:cNvSpPr txBox="1">
            <a:spLocks noGrp="1"/>
          </p:cNvSpPr>
          <p:nvPr>
            <p:ph type="body" idx="2"/>
          </p:nvPr>
        </p:nvSpPr>
        <p:spPr>
          <a:xfrm>
            <a:off x="4832400" y="1152475"/>
            <a:ext cx="3999899"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Meetings with collaborators and other potential partners.</a:t>
            </a:r>
            <a:endParaRPr/>
          </a:p>
          <a:p>
            <a:pPr marL="0" marR="0" lvl="0" indent="0" algn="l" rtl="0">
              <a:lnSpc>
                <a:spcPct val="115000"/>
              </a:lnSpc>
              <a:spcBef>
                <a:spcPts val="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p:txBody>
      </p:sp>
      <p:pic>
        <p:nvPicPr>
          <p:cNvPr id="331" name="Shape 331"/>
          <p:cNvPicPr preferRelativeResize="0"/>
          <p:nvPr/>
        </p:nvPicPr>
        <p:blipFill rotWithShape="1">
          <a:blip r:embed="rId3">
            <a:alphaModFix/>
          </a:blip>
          <a:srcRect/>
          <a:stretch/>
        </p:blipFill>
        <p:spPr>
          <a:xfrm>
            <a:off x="0" y="4403723"/>
            <a:ext cx="9169152" cy="606425"/>
          </a:xfrm>
          <a:prstGeom prst="rect">
            <a:avLst/>
          </a:prstGeom>
          <a:noFill/>
          <a:ln>
            <a:noFill/>
          </a:ln>
        </p:spPr>
      </p:pic>
      <p:sp>
        <p:nvSpPr>
          <p:cNvPr id="332" name="Shape 332"/>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311700" y="445025"/>
            <a:ext cx="8520599" cy="572699"/>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
              <a:buFont typeface="Calibri"/>
              <a:buNone/>
            </a:pPr>
            <a:r>
              <a:rPr lang="en-US" sz="2800" b="1" i="0" u="none" strike="noStrike" cap="none" dirty="0">
                <a:solidFill>
                  <a:schemeClr val="dk1"/>
                </a:solidFill>
                <a:latin typeface="Calibri"/>
                <a:ea typeface="Calibri"/>
                <a:cs typeface="Calibri"/>
                <a:sym typeface="Calibri"/>
              </a:rPr>
              <a:t>Commitments</a:t>
            </a:r>
            <a:r>
              <a:rPr lang="en-US" sz="2800" b="0" i="0" u="none" strike="noStrike" cap="none" dirty="0">
                <a:solidFill>
                  <a:schemeClr val="dk1"/>
                </a:solidFill>
                <a:latin typeface="Arial"/>
                <a:ea typeface="Arial"/>
                <a:cs typeface="Arial"/>
                <a:sym typeface="Arial"/>
              </a:rPr>
              <a:t>- </a:t>
            </a:r>
            <a:r>
              <a:rPr lang="en-US" dirty="0">
                <a:solidFill>
                  <a:srgbClr val="8F8F8F"/>
                </a:solidFill>
              </a:rPr>
              <a:t>[Insert Campaign Lead(s)]</a:t>
            </a:r>
            <a:endParaRPr dirty="0"/>
          </a:p>
        </p:txBody>
      </p:sp>
      <p:sp>
        <p:nvSpPr>
          <p:cNvPr id="338" name="Shape 338"/>
          <p:cNvSpPr txBox="1">
            <a:spLocks noGrp="1"/>
          </p:cNvSpPr>
          <p:nvPr>
            <p:ph type="body" idx="1"/>
          </p:nvPr>
        </p:nvSpPr>
        <p:spPr>
          <a:xfrm>
            <a:off x="311700" y="1152475"/>
            <a:ext cx="3999899" cy="3416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350"/>
              <a:buFont typeface="Arial"/>
              <a:buNone/>
            </a:pPr>
            <a:r>
              <a:rPr lang="en-US" sz="1400" b="1" i="0" u="sng" strike="noStrike" cap="none">
                <a:solidFill>
                  <a:srgbClr val="FF00FF"/>
                </a:solidFill>
                <a:latin typeface="Arial"/>
                <a:ea typeface="Arial"/>
                <a:cs typeface="Arial"/>
                <a:sym typeface="Arial"/>
              </a:rPr>
              <a:t>Review Calendar/ deliverables</a:t>
            </a:r>
            <a:endParaRPr/>
          </a:p>
        </p:txBody>
      </p:sp>
      <p:sp>
        <p:nvSpPr>
          <p:cNvPr id="339" name="Shape 339"/>
          <p:cNvSpPr txBox="1">
            <a:spLocks noGrp="1"/>
          </p:cNvSpPr>
          <p:nvPr>
            <p:ph type="body" idx="2"/>
          </p:nvPr>
        </p:nvSpPr>
        <p:spPr>
          <a:xfrm>
            <a:off x="4832400" y="1152475"/>
            <a:ext cx="3999899" cy="3416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350"/>
              <a:buFont typeface="Arial"/>
              <a:buNone/>
            </a:pPr>
            <a:r>
              <a:rPr lang="en-US" sz="1400" b="1" i="0" u="sng" strike="noStrike" cap="none">
                <a:solidFill>
                  <a:srgbClr val="FF00FF"/>
                </a:solidFill>
                <a:latin typeface="Arial"/>
                <a:ea typeface="Arial"/>
                <a:cs typeface="Arial"/>
                <a:sym typeface="Arial"/>
              </a:rPr>
              <a:t>Who is responsible for which parts</a:t>
            </a:r>
            <a:endParaRPr/>
          </a:p>
          <a:p>
            <a:pPr marL="0" marR="0" lvl="0" indent="0" algn="l" rtl="0">
              <a:lnSpc>
                <a:spcPct val="115000"/>
              </a:lnSpc>
              <a:spcBef>
                <a:spcPts val="160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a:t>
            </a:r>
            <a:endParaRPr/>
          </a:p>
          <a:p>
            <a:pPr marL="0" marR="0" lvl="0" indent="0" algn="l" rtl="0">
              <a:lnSpc>
                <a:spcPct val="115000"/>
              </a:lnSpc>
              <a:spcBef>
                <a:spcPts val="160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a:t>
            </a:r>
            <a:endParaRPr/>
          </a:p>
          <a:p>
            <a:pPr marL="0" marR="0" lvl="0" indent="0" algn="l" rtl="0">
              <a:lnSpc>
                <a:spcPct val="115000"/>
              </a:lnSpc>
              <a:spcBef>
                <a:spcPts val="160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a:t>
            </a:r>
            <a:endParaRPr/>
          </a:p>
          <a:p>
            <a:pPr marL="0" marR="0" lvl="0" indent="0" algn="l" rtl="0">
              <a:lnSpc>
                <a:spcPct val="115000"/>
              </a:lnSpc>
              <a:spcBef>
                <a:spcPts val="160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a:t>
            </a:r>
            <a:endParaRPr/>
          </a:p>
          <a:p>
            <a:pPr marL="0" marR="0" lvl="0" indent="0" algn="l" rtl="0">
              <a:lnSpc>
                <a:spcPct val="115000"/>
              </a:lnSpc>
              <a:spcBef>
                <a:spcPts val="160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a:t>
            </a:r>
            <a:endParaRPr/>
          </a:p>
          <a:p>
            <a:pPr marL="0" marR="0" lvl="0" indent="0" algn="l" rtl="0">
              <a:lnSpc>
                <a:spcPct val="115000"/>
              </a:lnSpc>
              <a:spcBef>
                <a:spcPts val="160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a:t>
            </a:r>
            <a:endParaRPr/>
          </a:p>
          <a:p>
            <a:pPr marL="0" marR="0" lvl="0" indent="0" algn="l" rtl="0">
              <a:lnSpc>
                <a:spcPct val="115000"/>
              </a:lnSpc>
              <a:spcBef>
                <a:spcPts val="1600"/>
              </a:spcBef>
              <a:spcAft>
                <a:spcPts val="0"/>
              </a:spcAft>
              <a:buClr>
                <a:schemeClr val="dk2"/>
              </a:buClr>
              <a:buSzPts val="350"/>
              <a:buFont typeface="Arial"/>
              <a:buNone/>
            </a:pPr>
            <a:r>
              <a:rPr lang="en-US" sz="1400" b="0" i="0" u="none" strike="noStrike" cap="none">
                <a:solidFill>
                  <a:schemeClr val="dk2"/>
                </a:solidFill>
                <a:latin typeface="Arial"/>
                <a:ea typeface="Arial"/>
                <a:cs typeface="Arial"/>
                <a:sym typeface="Arial"/>
              </a:rPr>
              <a:t>-</a:t>
            </a:r>
            <a:endParaRPr/>
          </a:p>
          <a:p>
            <a:pPr marL="0" marR="0" lvl="0" indent="0" algn="l" rtl="0">
              <a:lnSpc>
                <a:spcPct val="115000"/>
              </a:lnSpc>
              <a:spcBef>
                <a:spcPts val="16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p:txBody>
      </p:sp>
      <p:pic>
        <p:nvPicPr>
          <p:cNvPr id="340" name="Shape 340"/>
          <p:cNvPicPr preferRelativeResize="0"/>
          <p:nvPr/>
        </p:nvPicPr>
        <p:blipFill rotWithShape="1">
          <a:blip r:embed="rId3">
            <a:alphaModFix/>
          </a:blip>
          <a:srcRect/>
          <a:stretch/>
        </p:blipFill>
        <p:spPr>
          <a:xfrm>
            <a:off x="0" y="4403723"/>
            <a:ext cx="9169152" cy="606425"/>
          </a:xfrm>
          <a:prstGeom prst="rect">
            <a:avLst/>
          </a:prstGeom>
          <a:noFill/>
          <a:ln>
            <a:noFill/>
          </a:ln>
        </p:spPr>
      </p:pic>
      <p:sp>
        <p:nvSpPr>
          <p:cNvPr id="341" name="Shape 341"/>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p:cNvPicPr preferRelativeResize="0"/>
          <p:nvPr/>
        </p:nvPicPr>
        <p:blipFill rotWithShape="1">
          <a:blip r:embed="rId3">
            <a:alphaModFix/>
          </a:blip>
          <a:srcRect/>
          <a:stretch/>
        </p:blipFill>
        <p:spPr>
          <a:xfrm>
            <a:off x="381000" y="361950"/>
            <a:ext cx="8001000" cy="4041774"/>
          </a:xfrm>
          <a:prstGeom prst="rect">
            <a:avLst/>
          </a:prstGeom>
          <a:noFill/>
          <a:ln>
            <a:noFill/>
          </a:ln>
        </p:spPr>
      </p:pic>
      <p:pic>
        <p:nvPicPr>
          <p:cNvPr id="347" name="Shape 347"/>
          <p:cNvPicPr preferRelativeResize="0"/>
          <p:nvPr/>
        </p:nvPicPr>
        <p:blipFill rotWithShape="1">
          <a:blip r:embed="rId4">
            <a:alphaModFix/>
          </a:blip>
          <a:srcRect/>
          <a:stretch/>
        </p:blipFill>
        <p:spPr>
          <a:xfrm>
            <a:off x="0" y="4403724"/>
            <a:ext cx="9169153" cy="606425"/>
          </a:xfrm>
          <a:prstGeom prst="rect">
            <a:avLst/>
          </a:prstGeom>
          <a:noFill/>
          <a:ln>
            <a:noFill/>
          </a:ln>
        </p:spPr>
      </p:pic>
      <p:sp>
        <p:nvSpPr>
          <p:cNvPr id="348" name="Shape 348"/>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349800" y="209550"/>
            <a:ext cx="8520599" cy="572699"/>
          </a:xfrm>
          <a:prstGeom prst="rect">
            <a:avLst/>
          </a:prstGeom>
          <a:solidFill>
            <a:schemeClr val="lt1"/>
          </a:solidFill>
          <a:ln w="9525" cap="flat" cmpd="sng">
            <a:solidFill>
              <a:srgbClr val="FF33C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
              <a:buFont typeface="Calibri"/>
              <a:buNone/>
            </a:pPr>
            <a:r>
              <a:rPr lang="en-US" sz="2800" b="1" i="0" u="none" strike="noStrike" cap="none" dirty="0">
                <a:solidFill>
                  <a:schemeClr val="dk1"/>
                </a:solidFill>
                <a:latin typeface="Calibri"/>
                <a:ea typeface="Calibri"/>
                <a:cs typeface="Calibri"/>
                <a:sym typeface="Calibri"/>
              </a:rPr>
              <a:t>Why Campaign         Why don’t they just give us want? </a:t>
            </a:r>
            <a:endParaRPr sz="2800" b="1" i="0" u="none" strike="noStrike" cap="none" dirty="0">
              <a:solidFill>
                <a:schemeClr val="dk1"/>
              </a:solidFill>
              <a:latin typeface="Calibri"/>
              <a:ea typeface="Calibri"/>
              <a:cs typeface="Calibri"/>
              <a:sym typeface="Calibri"/>
            </a:endParaRPr>
          </a:p>
        </p:txBody>
      </p:sp>
      <p:sp>
        <p:nvSpPr>
          <p:cNvPr id="362" name="Shape 362"/>
          <p:cNvSpPr txBox="1">
            <a:spLocks noGrp="1"/>
          </p:cNvSpPr>
          <p:nvPr>
            <p:ph type="body" idx="2"/>
          </p:nvPr>
        </p:nvSpPr>
        <p:spPr>
          <a:xfrm>
            <a:off x="228599" y="1539433"/>
            <a:ext cx="8641799" cy="3089716"/>
          </a:xfrm>
          <a:prstGeom prst="rect">
            <a:avLst/>
          </a:prstGeom>
          <a:solidFill>
            <a:schemeClr val="lt2"/>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450"/>
              <a:buFont typeface="Calibri"/>
              <a:buNone/>
            </a:pPr>
            <a:r>
              <a:rPr lang="en-US" sz="1800" b="1" i="0" u="none" strike="noStrike" cap="none">
                <a:solidFill>
                  <a:schemeClr val="dk1"/>
                </a:solidFill>
                <a:latin typeface="Calibri"/>
                <a:ea typeface="Calibri"/>
                <a:cs typeface="Calibri"/>
                <a:sym typeface="Calibri"/>
              </a:rPr>
              <a:t>"If there is no struggle there is no progress. Those who profess to favor freedom and yet depreciate agitation…want crops without plowing up the ground, they want rain without thunder and lightening. They want the ocean without the awful roar of its many waters</a:t>
            </a:r>
            <a:endParaRPr/>
          </a:p>
          <a:p>
            <a:pPr marL="0" marR="0" lvl="0" indent="0" algn="l" rtl="0">
              <a:lnSpc>
                <a:spcPct val="115000"/>
              </a:lnSpc>
              <a:spcBef>
                <a:spcPts val="1600"/>
              </a:spcBef>
              <a:spcAft>
                <a:spcPts val="0"/>
              </a:spcAft>
              <a:buClr>
                <a:schemeClr val="dk2"/>
              </a:buClr>
              <a:buSzPts val="450"/>
              <a:buFont typeface="Calibri"/>
              <a:buNone/>
            </a:pPr>
            <a:r>
              <a:rPr lang="en-US" sz="1800" b="1" i="0" u="none" strike="noStrike" cap="none">
                <a:solidFill>
                  <a:schemeClr val="dk1"/>
                </a:solidFill>
                <a:latin typeface="Calibri"/>
                <a:ea typeface="Calibri"/>
                <a:cs typeface="Calibri"/>
                <a:sym typeface="Calibri"/>
              </a:rPr>
              <a:t>"This struggle may be a moral one, or it may be a physical one, and it may be both moral and physical, but it must be a struggle. Power concedes nothing without a demand. It never did and it never will.</a:t>
            </a:r>
            <a:endParaRPr/>
          </a:p>
          <a:p>
            <a:pPr marL="0" marR="0" lvl="0" indent="0" algn="l" rtl="0">
              <a:lnSpc>
                <a:spcPct val="115000"/>
              </a:lnSpc>
              <a:spcBef>
                <a:spcPts val="1600"/>
              </a:spcBef>
              <a:spcAft>
                <a:spcPts val="0"/>
              </a:spcAft>
              <a:buClr>
                <a:schemeClr val="dk2"/>
              </a:buClr>
              <a:buSzPts val="275"/>
              <a:buFont typeface="Calibri"/>
              <a:buNone/>
            </a:pPr>
            <a:r>
              <a:rPr lang="en-US" sz="1100" b="0" i="0" u="none" strike="noStrike" cap="none">
                <a:solidFill>
                  <a:schemeClr val="dk1"/>
                </a:solidFill>
                <a:latin typeface="Calibri"/>
                <a:ea typeface="Calibri"/>
                <a:cs typeface="Calibri"/>
                <a:sym typeface="Calibri"/>
              </a:rPr>
              <a:t>Frederick Douglass-</a:t>
            </a:r>
            <a:endParaRPr/>
          </a:p>
        </p:txBody>
      </p:sp>
      <p:pic>
        <p:nvPicPr>
          <p:cNvPr id="363" name="Shape 363"/>
          <p:cNvPicPr preferRelativeResize="0"/>
          <p:nvPr/>
        </p:nvPicPr>
        <p:blipFill rotWithShape="1">
          <a:blip r:embed="rId3">
            <a:alphaModFix/>
          </a:blip>
          <a:srcRect/>
          <a:stretch/>
        </p:blipFill>
        <p:spPr>
          <a:xfrm>
            <a:off x="7467600" y="3867150"/>
            <a:ext cx="1143000" cy="766229"/>
          </a:xfrm>
          <a:prstGeom prst="rect">
            <a:avLst/>
          </a:prstGeom>
          <a:noFill/>
          <a:ln>
            <a:noFill/>
          </a:ln>
        </p:spPr>
      </p:pic>
      <p:pic>
        <p:nvPicPr>
          <p:cNvPr id="364" name="Shape 364"/>
          <p:cNvPicPr preferRelativeResize="0"/>
          <p:nvPr/>
        </p:nvPicPr>
        <p:blipFill rotWithShape="1">
          <a:blip r:embed="rId4">
            <a:alphaModFix/>
          </a:blip>
          <a:srcRect/>
          <a:stretch/>
        </p:blipFill>
        <p:spPr>
          <a:xfrm>
            <a:off x="76200" y="4633380"/>
            <a:ext cx="9067799" cy="446619"/>
          </a:xfrm>
          <a:prstGeom prst="rect">
            <a:avLst/>
          </a:prstGeom>
          <a:noFill/>
          <a:ln>
            <a:noFill/>
          </a:ln>
        </p:spPr>
      </p:pic>
      <p:sp>
        <p:nvSpPr>
          <p:cNvPr id="365" name="Shape 365"/>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
        <p:nvSpPr>
          <p:cNvPr id="366" name="Shape 366"/>
          <p:cNvSpPr/>
          <p:nvPr/>
        </p:nvSpPr>
        <p:spPr>
          <a:xfrm>
            <a:off x="76200" y="782249"/>
            <a:ext cx="8534400" cy="612648"/>
          </a:xfrm>
          <a:prstGeom prst="flowChartPreparation">
            <a:avLst/>
          </a:prstGeom>
          <a:solidFill>
            <a:srgbClr val="FF00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Power concedes nothing without a demand</a:t>
            </a:r>
            <a:r>
              <a:rPr lang="en-US" sz="2400" b="1" i="0" u="none" strike="noStrike" cap="none">
                <a:solidFill>
                  <a:srgbClr val="000000"/>
                </a:solidFill>
                <a:latin typeface="Calibri"/>
                <a:ea typeface="Calibri"/>
                <a:cs typeface="Calibri"/>
                <a:sym typeface="Calibri"/>
              </a:rPr>
              <a:t>.</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Shape 372"/>
          <p:cNvPicPr preferRelativeResize="0"/>
          <p:nvPr/>
        </p:nvPicPr>
        <p:blipFill rotWithShape="1">
          <a:blip r:embed="rId3">
            <a:alphaModFix/>
          </a:blip>
          <a:srcRect/>
          <a:stretch/>
        </p:blipFill>
        <p:spPr>
          <a:xfrm>
            <a:off x="203076" y="57150"/>
            <a:ext cx="8763000" cy="4114800"/>
          </a:xfrm>
          <a:prstGeom prst="rect">
            <a:avLst/>
          </a:prstGeom>
          <a:noFill/>
          <a:ln w="9525" cap="flat" cmpd="sng">
            <a:solidFill>
              <a:srgbClr val="FF3399"/>
            </a:solidFill>
            <a:prstDash val="solid"/>
            <a:miter lim="8000"/>
            <a:headEnd type="none" w="sm" len="sm"/>
            <a:tailEnd type="none" w="sm" len="sm"/>
          </a:ln>
        </p:spPr>
      </p:pic>
      <p:sp>
        <p:nvSpPr>
          <p:cNvPr id="373" name="Shape 373"/>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98989"/>
              </a:buClr>
              <a:buSzPts val="300"/>
              <a:buFont typeface="Arial"/>
              <a:buNone/>
            </a:pPr>
            <a:fld id="{00000000-1234-1234-1234-123412341234}" type="slidenum">
              <a:rPr lang="en-US" sz="1200" b="0" i="0" u="none" strike="noStrike" cap="none">
                <a:solidFill>
                  <a:srgbClr val="898989"/>
                </a:solidFill>
                <a:latin typeface="Calibri"/>
                <a:ea typeface="Calibri"/>
                <a:cs typeface="Calibri"/>
                <a:sym typeface="Calibri"/>
              </a:rPr>
              <a:t>27</a:t>
            </a:fld>
            <a:endParaRPr sz="1200" b="0" i="0" u="none" strike="noStrike" cap="none">
              <a:solidFill>
                <a:srgbClr val="898989"/>
              </a:solidFill>
              <a:latin typeface="Calibri"/>
              <a:ea typeface="Calibri"/>
              <a:cs typeface="Calibri"/>
              <a:sym typeface="Calibri"/>
            </a:endParaRPr>
          </a:p>
        </p:txBody>
      </p:sp>
      <p:sp>
        <p:nvSpPr>
          <p:cNvPr id="374" name="Shape 374"/>
          <p:cNvSpPr txBox="1">
            <a:spLocks noGrp="1"/>
          </p:cNvSpPr>
          <p:nvPr>
            <p:ph type="body" idx="4294967295"/>
          </p:nvPr>
        </p:nvSpPr>
        <p:spPr>
          <a:xfrm>
            <a:off x="228229" y="2952750"/>
            <a:ext cx="8686800" cy="1295401"/>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595959"/>
              </a:buClr>
              <a:buSzPts val="700"/>
              <a:buFont typeface="Arial"/>
              <a:buNone/>
            </a:pPr>
            <a:r>
              <a:rPr lang="en-US" sz="2800" b="0" i="0" u="none" strike="noStrike" cap="none">
                <a:solidFill>
                  <a:schemeClr val="lt1"/>
                </a:solidFill>
                <a:latin typeface="Arial"/>
                <a:ea typeface="Arial"/>
                <a:cs typeface="Arial"/>
                <a:sym typeface="Arial"/>
              </a:rPr>
              <a:t>   </a:t>
            </a:r>
            <a:r>
              <a:rPr lang="en-US" sz="2800" b="0" i="0" u="none" strike="noStrike" cap="none">
                <a:solidFill>
                  <a:schemeClr val="lt1"/>
                </a:solidFill>
                <a:latin typeface="Calibri"/>
                <a:ea typeface="Calibri"/>
                <a:cs typeface="Calibri"/>
                <a:sym typeface="Calibri"/>
              </a:rPr>
              <a:t>“Half your rights haven’t been written yet because you have not been there to demand them.” </a:t>
            </a:r>
            <a:endParaRPr/>
          </a:p>
          <a:p>
            <a:pPr marL="0" marR="0" lvl="0" indent="0" algn="l" rtl="0">
              <a:lnSpc>
                <a:spcPct val="80000"/>
              </a:lnSpc>
              <a:spcBef>
                <a:spcPts val="1600"/>
              </a:spcBef>
              <a:spcAft>
                <a:spcPts val="0"/>
              </a:spcAft>
              <a:buClr>
                <a:srgbClr val="595959"/>
              </a:buClr>
              <a:buSzPts val="250"/>
              <a:buFont typeface="Calibri"/>
              <a:buNone/>
            </a:pPr>
            <a:r>
              <a:rPr lang="en-US" sz="1000" b="0" i="0" u="none" strike="noStrike" cap="none">
                <a:solidFill>
                  <a:srgbClr val="FFFFFF"/>
                </a:solidFill>
                <a:latin typeface="Calibri"/>
                <a:ea typeface="Calibri"/>
                <a:cs typeface="Calibri"/>
                <a:sym typeface="Calibri"/>
              </a:rPr>
              <a:t>The late, John Horace Bell,  Act Up Philadelphia</a:t>
            </a:r>
            <a:endParaRPr/>
          </a:p>
          <a:p>
            <a:pPr marL="0" marR="0" lvl="0" indent="0" algn="l" rtl="0">
              <a:lnSpc>
                <a:spcPct val="80000"/>
              </a:lnSpc>
              <a:spcBef>
                <a:spcPts val="1600"/>
              </a:spcBef>
              <a:spcAft>
                <a:spcPts val="0"/>
              </a:spcAft>
              <a:buClr>
                <a:schemeClr val="dk2"/>
              </a:buClr>
              <a:buSzPts val="700"/>
              <a:buFont typeface="Arial"/>
              <a:buNone/>
            </a:pPr>
            <a:endParaRPr sz="2800" b="0" i="0" u="none" strike="noStrike" cap="none">
              <a:solidFill>
                <a:schemeClr val="lt1"/>
              </a:solidFill>
              <a:latin typeface="Arial"/>
              <a:ea typeface="Arial"/>
              <a:cs typeface="Arial"/>
              <a:sym typeface="Arial"/>
            </a:endParaRPr>
          </a:p>
          <a:p>
            <a:pPr marL="0" marR="0" lvl="0" indent="0" algn="l" rtl="0">
              <a:lnSpc>
                <a:spcPct val="80000"/>
              </a:lnSpc>
              <a:spcBef>
                <a:spcPts val="1600"/>
              </a:spcBef>
              <a:spcAft>
                <a:spcPts val="0"/>
              </a:spcAft>
              <a:buClr>
                <a:schemeClr val="dk2"/>
              </a:buClr>
              <a:buSzPts val="600"/>
              <a:buFont typeface="Arial"/>
              <a:buNone/>
            </a:pPr>
            <a:r>
              <a:rPr lang="en-US" sz="2400" b="0" i="0" u="none" strike="noStrike" cap="none">
                <a:solidFill>
                  <a:schemeClr val="lt1"/>
                </a:solidFill>
                <a:latin typeface="Arial"/>
                <a:ea typeface="Arial"/>
                <a:cs typeface="Arial"/>
                <a:sym typeface="Arial"/>
              </a:rPr>
              <a:t>                                  </a:t>
            </a:r>
            <a:r>
              <a:rPr lang="en-US" sz="1800" b="0" i="0" u="none" strike="noStrike" cap="none">
                <a:solidFill>
                  <a:schemeClr val="lt1"/>
                </a:solidFill>
                <a:latin typeface="Arial"/>
                <a:ea typeface="Arial"/>
                <a:cs typeface="Arial"/>
                <a:sym typeface="Arial"/>
              </a:rPr>
              <a:t>                                   </a:t>
            </a:r>
            <a:endParaRPr/>
          </a:p>
        </p:txBody>
      </p:sp>
      <p:pic>
        <p:nvPicPr>
          <p:cNvPr id="375" name="Shape 375"/>
          <p:cNvPicPr preferRelativeResize="0"/>
          <p:nvPr/>
        </p:nvPicPr>
        <p:blipFill rotWithShape="1">
          <a:blip r:embed="rId4">
            <a:alphaModFix/>
          </a:blip>
          <a:srcRect/>
          <a:stretch/>
        </p:blipFill>
        <p:spPr>
          <a:xfrm>
            <a:off x="0" y="4403723"/>
            <a:ext cx="9169152" cy="606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xEl>
                                              <p:pRg st="0" end="0"/>
                                            </p:txEl>
                                          </p:spTgt>
                                        </p:tgtEl>
                                        <p:attrNameLst>
                                          <p:attrName>style.visibility</p:attrName>
                                        </p:attrNameLst>
                                      </p:cBhvr>
                                      <p:to>
                                        <p:strVal val="visible"/>
                                      </p:to>
                                    </p:set>
                                    <p:animEffect transition="in" filter="fade">
                                      <p:cBhvr>
                                        <p:cTn id="7" dur="1000"/>
                                        <p:tgtEl>
                                          <p:spTgt spid="3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4">
                                            <p:txEl>
                                              <p:pRg st="1" end="1"/>
                                            </p:txEl>
                                          </p:spTgt>
                                        </p:tgtEl>
                                        <p:attrNameLst>
                                          <p:attrName>style.visibility</p:attrName>
                                        </p:attrNameLst>
                                      </p:cBhvr>
                                      <p:to>
                                        <p:strVal val="visible"/>
                                      </p:to>
                                    </p:set>
                                    <p:animEffect transition="in" filter="fade">
                                      <p:cBhvr>
                                        <p:cTn id="12" dur="1000"/>
                                        <p:tgtEl>
                                          <p:spTgt spid="3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4">
                                            <p:txEl>
                                              <p:pRg st="2" end="2"/>
                                            </p:txEl>
                                          </p:spTgt>
                                        </p:tgtEl>
                                        <p:attrNameLst>
                                          <p:attrName>style.visibility</p:attrName>
                                        </p:attrNameLst>
                                      </p:cBhvr>
                                      <p:to>
                                        <p:strVal val="visible"/>
                                      </p:to>
                                    </p:set>
                                    <p:animEffect transition="in" filter="fade">
                                      <p:cBhvr>
                                        <p:cTn id="17" dur="1000"/>
                                        <p:tgtEl>
                                          <p:spTgt spid="3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4">
                                            <p:txEl>
                                              <p:pRg st="3" end="3"/>
                                            </p:txEl>
                                          </p:spTgt>
                                        </p:tgtEl>
                                        <p:attrNameLst>
                                          <p:attrName>style.visibility</p:attrName>
                                        </p:attrNameLst>
                                      </p:cBhvr>
                                      <p:to>
                                        <p:strVal val="visible"/>
                                      </p:to>
                                    </p:set>
                                    <p:animEffect transition="in" filter="fade">
                                      <p:cBhvr>
                                        <p:cTn id="22" dur="1000"/>
                                        <p:tgtEl>
                                          <p:spTgt spid="3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49800" y="209550"/>
            <a:ext cx="8520599" cy="572699"/>
          </a:xfrm>
          <a:prstGeom prst="rect">
            <a:avLst/>
          </a:prstGeom>
          <a:solidFill>
            <a:schemeClr val="lt1"/>
          </a:solidFill>
          <a:ln w="9525" cap="flat" cmpd="sng">
            <a:solidFill>
              <a:srgbClr val="FF33C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700"/>
              <a:buFont typeface="Calibri"/>
              <a:buNone/>
            </a:pPr>
            <a:r>
              <a:rPr lang="en-US" sz="2800" b="1" i="0" u="none" strike="noStrike" cap="none">
                <a:solidFill>
                  <a:schemeClr val="dk1"/>
                </a:solidFill>
                <a:latin typeface="Calibri"/>
                <a:ea typeface="Calibri"/>
                <a:cs typeface="Calibri"/>
                <a:sym typeface="Calibri"/>
              </a:rPr>
              <a:t>    </a:t>
            </a:r>
            <a:r>
              <a:rPr lang="en-US" sz="2800" b="1" i="0" u="none" strike="noStrike" cap="none">
                <a:solidFill>
                  <a:schemeClr val="dk1"/>
                </a:solidFill>
                <a:latin typeface="Georgia"/>
                <a:ea typeface="Georgia"/>
                <a:cs typeface="Georgia"/>
                <a:sym typeface="Georgia"/>
              </a:rPr>
              <a:t>Why Campaign</a:t>
            </a:r>
            <a:endParaRPr sz="2800" b="1" i="0" u="none" strike="noStrike" cap="none">
              <a:solidFill>
                <a:schemeClr val="dk1"/>
              </a:solidFill>
              <a:latin typeface="Calibri"/>
              <a:ea typeface="Calibri"/>
              <a:cs typeface="Calibri"/>
              <a:sym typeface="Calibri"/>
            </a:endParaRPr>
          </a:p>
        </p:txBody>
      </p:sp>
      <p:sp>
        <p:nvSpPr>
          <p:cNvPr id="126" name="Shape 126"/>
          <p:cNvSpPr txBox="1">
            <a:spLocks noGrp="1"/>
          </p:cNvSpPr>
          <p:nvPr>
            <p:ph type="body" idx="1"/>
          </p:nvPr>
        </p:nvSpPr>
        <p:spPr>
          <a:xfrm>
            <a:off x="228600" y="742950"/>
            <a:ext cx="8243857" cy="3788318"/>
          </a:xfrm>
          <a:prstGeom prst="rect">
            <a:avLst/>
          </a:prstGeom>
          <a:noFill/>
          <a:ln>
            <a:noFill/>
          </a:ln>
        </p:spPr>
        <p:txBody>
          <a:bodyPr spcFirstLastPara="1" wrap="square" lIns="91425" tIns="91425" rIns="91425" bIns="91425" anchor="t" anchorCtr="0">
            <a:noAutofit/>
          </a:bodyPr>
          <a:lstStyle/>
          <a:p>
            <a:pPr marL="285750" marR="0" lvl="0" indent="-285750" algn="l" rtl="0">
              <a:lnSpc>
                <a:spcPct val="115000"/>
              </a:lnSpc>
              <a:spcBef>
                <a:spcPts val="0"/>
              </a:spcBef>
              <a:spcAft>
                <a:spcPts val="0"/>
              </a:spcAft>
              <a:buClr>
                <a:schemeClr val="dk2"/>
              </a:buClr>
              <a:buSzPts val="500"/>
              <a:buFont typeface="Noto Sans Symbols"/>
              <a:buChar char="➢"/>
            </a:pPr>
            <a:r>
              <a:rPr lang="en-US" sz="2000" b="1" i="0" u="none" strike="noStrike" cap="none">
                <a:solidFill>
                  <a:srgbClr val="F52FCB"/>
                </a:solidFill>
                <a:latin typeface="Calibri"/>
                <a:ea typeface="Calibri"/>
                <a:cs typeface="Calibri"/>
                <a:sym typeface="Calibri"/>
              </a:rPr>
              <a:t>A Campaign is a long term strategy which gives you more chances to </a:t>
            </a:r>
            <a:r>
              <a:rPr lang="en-US" sz="2000" b="1" i="0" u="none" strike="noStrike" cap="none">
                <a:solidFill>
                  <a:schemeClr val="dk2"/>
                </a:solidFill>
                <a:latin typeface="Calibri"/>
                <a:ea typeface="Calibri"/>
                <a:cs typeface="Calibri"/>
                <a:sym typeface="Calibri"/>
              </a:rPr>
              <a:t>win.</a:t>
            </a:r>
            <a:endParaRPr/>
          </a:p>
          <a:p>
            <a:pPr marL="285750" marR="0" lvl="0" indent="-254000" algn="l" rtl="0">
              <a:lnSpc>
                <a:spcPct val="115000"/>
              </a:lnSpc>
              <a:spcBef>
                <a:spcPts val="0"/>
              </a:spcBef>
              <a:spcAft>
                <a:spcPts val="0"/>
              </a:spcAft>
              <a:buClr>
                <a:schemeClr val="dk2"/>
              </a:buClr>
              <a:buSzPts val="500"/>
              <a:buFont typeface="Noto Sans Symbols"/>
              <a:buNone/>
            </a:pPr>
            <a:endParaRPr sz="2000" b="1" i="0" u="none" strike="noStrike" cap="none">
              <a:solidFill>
                <a:schemeClr val="dk2"/>
              </a:solidFill>
              <a:latin typeface="Calibri"/>
              <a:ea typeface="Calibri"/>
              <a:cs typeface="Calibri"/>
              <a:sym typeface="Calibri"/>
            </a:endParaRPr>
          </a:p>
          <a:p>
            <a:pPr marL="285750" marR="0" lvl="0" indent="-285750" algn="l" rtl="0">
              <a:lnSpc>
                <a:spcPct val="115000"/>
              </a:lnSpc>
              <a:spcBef>
                <a:spcPts val="0"/>
              </a:spcBef>
              <a:spcAft>
                <a:spcPts val="0"/>
              </a:spcAft>
              <a:buClr>
                <a:schemeClr val="dk2"/>
              </a:buClr>
              <a:buSzPts val="500"/>
              <a:buFont typeface="Noto Sans Symbols"/>
              <a:buChar char="➢"/>
            </a:pPr>
            <a:r>
              <a:rPr lang="en-US" sz="2000" b="1" i="0" u="none" strike="noStrike" cap="none">
                <a:solidFill>
                  <a:srgbClr val="F52FCB"/>
                </a:solidFill>
                <a:latin typeface="Calibri"/>
                <a:ea typeface="Calibri"/>
                <a:cs typeface="Calibri"/>
                <a:sym typeface="Calibri"/>
              </a:rPr>
              <a:t>More chances for your Organizational Considerations.</a:t>
            </a:r>
            <a:endParaRPr/>
          </a:p>
          <a:p>
            <a:pPr marL="742950" marR="0" lvl="1" indent="-285750" algn="l" rtl="0">
              <a:lnSpc>
                <a:spcPct val="115000"/>
              </a:lnSpc>
              <a:spcBef>
                <a:spcPts val="0"/>
              </a:spcBef>
              <a:spcAft>
                <a:spcPts val="0"/>
              </a:spcAft>
              <a:buClr>
                <a:schemeClr val="dk2"/>
              </a:buClr>
              <a:buSzPts val="350"/>
              <a:buFont typeface="Noto Sans Symbols"/>
              <a:buChar char="➢"/>
            </a:pPr>
            <a:r>
              <a:rPr lang="en-US" sz="1400" b="0" i="0" u="none" strike="noStrike" cap="none">
                <a:solidFill>
                  <a:schemeClr val="dk2"/>
                </a:solidFill>
                <a:latin typeface="Calibri"/>
                <a:ea typeface="Calibri"/>
                <a:cs typeface="Calibri"/>
                <a:sym typeface="Calibri"/>
              </a:rPr>
              <a:t>Recruit more members, retain members, members take on leadership roles, grants become available, form coalitions, go to group.</a:t>
            </a:r>
            <a:endParaRPr/>
          </a:p>
          <a:p>
            <a:pPr marL="742950" marR="0" lvl="1" indent="-263525" algn="l" rtl="0">
              <a:lnSpc>
                <a:spcPct val="115000"/>
              </a:lnSpc>
              <a:spcBef>
                <a:spcPts val="0"/>
              </a:spcBef>
              <a:spcAft>
                <a:spcPts val="0"/>
              </a:spcAft>
              <a:buClr>
                <a:schemeClr val="dk2"/>
              </a:buClr>
              <a:buSzPts val="350"/>
              <a:buFont typeface="Noto Sans Symbols"/>
              <a:buNone/>
            </a:pPr>
            <a:endParaRPr sz="1400" b="0" i="0" u="none" strike="noStrike" cap="none">
              <a:solidFill>
                <a:schemeClr val="dk2"/>
              </a:solidFill>
              <a:latin typeface="Calibri"/>
              <a:ea typeface="Calibri"/>
              <a:cs typeface="Calibri"/>
              <a:sym typeface="Calibri"/>
            </a:endParaRPr>
          </a:p>
          <a:p>
            <a:pPr marL="742950" marR="0" lvl="1" indent="-263525" algn="l" rtl="0">
              <a:lnSpc>
                <a:spcPct val="115000"/>
              </a:lnSpc>
              <a:spcBef>
                <a:spcPts val="0"/>
              </a:spcBef>
              <a:spcAft>
                <a:spcPts val="0"/>
              </a:spcAft>
              <a:buClr>
                <a:schemeClr val="dk2"/>
              </a:buClr>
              <a:buSzPts val="350"/>
              <a:buFont typeface="Noto Sans Symbols"/>
              <a:buNone/>
            </a:pPr>
            <a:endParaRPr sz="1400" b="0" i="0" u="none" strike="noStrike" cap="none">
              <a:solidFill>
                <a:schemeClr val="dk2"/>
              </a:solidFill>
              <a:latin typeface="Calibri"/>
              <a:ea typeface="Calibri"/>
              <a:cs typeface="Calibri"/>
              <a:sym typeface="Calibri"/>
            </a:endParaRPr>
          </a:p>
          <a:p>
            <a:pPr marL="742950" marR="0" lvl="1" indent="-263525" algn="l" rtl="0">
              <a:lnSpc>
                <a:spcPct val="115000"/>
              </a:lnSpc>
              <a:spcBef>
                <a:spcPts val="0"/>
              </a:spcBef>
              <a:spcAft>
                <a:spcPts val="0"/>
              </a:spcAft>
              <a:buClr>
                <a:schemeClr val="dk2"/>
              </a:buClr>
              <a:buSzPts val="350"/>
              <a:buFont typeface="Noto Sans Symbols"/>
              <a:buNone/>
            </a:pPr>
            <a:endParaRPr sz="1400" b="0" i="0" u="none" strike="noStrike" cap="none">
              <a:solidFill>
                <a:schemeClr val="dk2"/>
              </a:solidFill>
              <a:latin typeface="Calibri"/>
              <a:ea typeface="Calibri"/>
              <a:cs typeface="Calibri"/>
              <a:sym typeface="Calibri"/>
            </a:endParaRPr>
          </a:p>
          <a:p>
            <a:pPr marL="285750" marR="0" lvl="0" indent="-285750" algn="l" rtl="0">
              <a:lnSpc>
                <a:spcPct val="115000"/>
              </a:lnSpc>
              <a:spcBef>
                <a:spcPts val="0"/>
              </a:spcBef>
              <a:spcAft>
                <a:spcPts val="0"/>
              </a:spcAft>
              <a:buClr>
                <a:schemeClr val="dk2"/>
              </a:buClr>
              <a:buSzPts val="500"/>
              <a:buFont typeface="Noto Sans Symbols"/>
              <a:buChar char="➢"/>
            </a:pPr>
            <a:r>
              <a:rPr lang="en-US" sz="2000" b="1" i="0" u="none" strike="noStrike" cap="none">
                <a:solidFill>
                  <a:srgbClr val="F52FCB"/>
                </a:solidFill>
                <a:latin typeface="Calibri"/>
                <a:ea typeface="Calibri"/>
                <a:cs typeface="Calibri"/>
                <a:sym typeface="Calibri"/>
              </a:rPr>
              <a:t>Implement the 3 Principles of Organizing </a:t>
            </a:r>
            <a:endParaRPr/>
          </a:p>
          <a:p>
            <a:pPr marL="800100" marR="0" lvl="1" indent="-342900" algn="l" rtl="0">
              <a:lnSpc>
                <a:spcPct val="115000"/>
              </a:lnSpc>
              <a:spcBef>
                <a:spcPts val="0"/>
              </a:spcBef>
              <a:spcAft>
                <a:spcPts val="0"/>
              </a:spcAft>
              <a:buClr>
                <a:schemeClr val="dk2"/>
              </a:buClr>
              <a:buSzPts val="350"/>
              <a:buFont typeface="Arial"/>
              <a:buAutoNum type="arabicPeriod"/>
            </a:pPr>
            <a:r>
              <a:rPr lang="en-US" sz="1400" b="0" i="0" u="none" strike="noStrike" cap="none">
                <a:solidFill>
                  <a:schemeClr val="dk2"/>
                </a:solidFill>
                <a:latin typeface="Calibri"/>
                <a:ea typeface="Calibri"/>
                <a:cs typeface="Calibri"/>
                <a:sym typeface="Calibri"/>
              </a:rPr>
              <a:t> Improvement in our lives</a:t>
            </a:r>
            <a:endParaRPr/>
          </a:p>
          <a:p>
            <a:pPr marL="800100" marR="0" lvl="1" indent="-342900" algn="l" rtl="0">
              <a:lnSpc>
                <a:spcPct val="115000"/>
              </a:lnSpc>
              <a:spcBef>
                <a:spcPts val="0"/>
              </a:spcBef>
              <a:spcAft>
                <a:spcPts val="0"/>
              </a:spcAft>
              <a:buClr>
                <a:schemeClr val="dk2"/>
              </a:buClr>
              <a:buSzPts val="350"/>
              <a:buFont typeface="Arial"/>
              <a:buAutoNum type="arabicPeriod"/>
            </a:pPr>
            <a:r>
              <a:rPr lang="en-US" sz="1400" b="0" i="0" u="none" strike="noStrike" cap="none">
                <a:solidFill>
                  <a:schemeClr val="dk2"/>
                </a:solidFill>
                <a:latin typeface="Calibri"/>
                <a:ea typeface="Calibri"/>
                <a:cs typeface="Calibri"/>
                <a:sym typeface="Calibri"/>
              </a:rPr>
              <a:t>Sense of our own power</a:t>
            </a:r>
            <a:endParaRPr/>
          </a:p>
          <a:p>
            <a:pPr marL="800100" marR="0" lvl="1" indent="-342900" algn="l" rtl="0">
              <a:lnSpc>
                <a:spcPct val="115000"/>
              </a:lnSpc>
              <a:spcBef>
                <a:spcPts val="0"/>
              </a:spcBef>
              <a:spcAft>
                <a:spcPts val="0"/>
              </a:spcAft>
              <a:buClr>
                <a:schemeClr val="dk2"/>
              </a:buClr>
              <a:buSzPts val="350"/>
              <a:buFont typeface="Arial"/>
              <a:buAutoNum type="arabicPeriod"/>
            </a:pPr>
            <a:r>
              <a:rPr lang="en-US" sz="1400" b="0" i="0" u="none" strike="noStrike" cap="none">
                <a:solidFill>
                  <a:schemeClr val="dk2"/>
                </a:solidFill>
                <a:latin typeface="Calibri"/>
                <a:ea typeface="Calibri"/>
                <a:cs typeface="Calibri"/>
                <a:sym typeface="Calibri"/>
              </a:rPr>
              <a:t>Alter relations in power</a:t>
            </a:r>
            <a:endParaRPr/>
          </a:p>
          <a:p>
            <a:pPr marL="0" marR="0" lvl="0" indent="0" algn="l" rtl="0">
              <a:lnSpc>
                <a:spcPct val="115000"/>
              </a:lnSpc>
              <a:spcBef>
                <a:spcPts val="1600"/>
              </a:spcBef>
              <a:spcAft>
                <a:spcPts val="0"/>
              </a:spcAft>
              <a:buClr>
                <a:schemeClr val="dk2"/>
              </a:buClr>
              <a:buSzPts val="400"/>
              <a:buFont typeface="Arial"/>
              <a:buNone/>
            </a:pPr>
            <a:endParaRPr sz="16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p:txBody>
      </p:sp>
      <p:pic>
        <p:nvPicPr>
          <p:cNvPr id="127" name="Shape 127"/>
          <p:cNvPicPr preferRelativeResize="0"/>
          <p:nvPr/>
        </p:nvPicPr>
        <p:blipFill rotWithShape="1">
          <a:blip r:embed="rId3">
            <a:alphaModFix/>
          </a:blip>
          <a:srcRect/>
          <a:stretch/>
        </p:blipFill>
        <p:spPr>
          <a:xfrm>
            <a:off x="76200" y="4633380"/>
            <a:ext cx="9067799" cy="446619"/>
          </a:xfrm>
          <a:prstGeom prst="rect">
            <a:avLst/>
          </a:prstGeom>
          <a:noFill/>
          <a:ln>
            <a:noFill/>
          </a:ln>
        </p:spPr>
      </p:pic>
      <p:sp>
        <p:nvSpPr>
          <p:cNvPr id="128" name="Shape 128"/>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rotWithShape="1">
          <a:blip r:embed="rId3">
            <a:alphaModFix/>
          </a:blip>
          <a:srcRect/>
          <a:stretch/>
        </p:blipFill>
        <p:spPr>
          <a:xfrm>
            <a:off x="1697852" y="2796770"/>
            <a:ext cx="2438399" cy="914400"/>
          </a:xfrm>
          <a:prstGeom prst="rect">
            <a:avLst/>
          </a:prstGeom>
          <a:noFill/>
          <a:ln>
            <a:noFill/>
          </a:ln>
        </p:spPr>
      </p:pic>
      <p:pic>
        <p:nvPicPr>
          <p:cNvPr id="135" name="Shape 135"/>
          <p:cNvPicPr preferRelativeResize="0"/>
          <p:nvPr/>
        </p:nvPicPr>
        <p:blipFill rotWithShape="1">
          <a:blip r:embed="rId4">
            <a:alphaModFix/>
          </a:blip>
          <a:srcRect/>
          <a:stretch/>
        </p:blipFill>
        <p:spPr>
          <a:xfrm>
            <a:off x="36775" y="2796770"/>
            <a:ext cx="2505075" cy="1057275"/>
          </a:xfrm>
          <a:prstGeom prst="rect">
            <a:avLst/>
          </a:prstGeom>
          <a:noFill/>
          <a:ln>
            <a:noFill/>
          </a:ln>
        </p:spPr>
      </p:pic>
      <p:sp>
        <p:nvSpPr>
          <p:cNvPr id="136" name="Shape 136"/>
          <p:cNvSpPr txBox="1">
            <a:spLocks noGrp="1"/>
          </p:cNvSpPr>
          <p:nvPr>
            <p:ph type="title"/>
          </p:nvPr>
        </p:nvSpPr>
        <p:spPr>
          <a:xfrm>
            <a:off x="324276" y="209550"/>
            <a:ext cx="8520599" cy="572699"/>
          </a:xfrm>
          <a:prstGeom prst="rect">
            <a:avLst/>
          </a:prstGeom>
          <a:solidFill>
            <a:schemeClr val="lt1"/>
          </a:solidFill>
          <a:ln w="9525" cap="flat" cmpd="sng">
            <a:solidFill>
              <a:srgbClr val="FF33CC"/>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720"/>
              <a:buFont typeface="Calibri"/>
              <a:buNone/>
            </a:pPr>
            <a:r>
              <a:rPr lang="en-US" sz="2880" b="1" i="0" u="none" strike="noStrike" cap="none">
                <a:solidFill>
                  <a:schemeClr val="dk1"/>
                </a:solidFill>
                <a:latin typeface="Georgia"/>
                <a:ea typeface="Georgia"/>
                <a:cs typeface="Georgia"/>
                <a:sym typeface="Georgia"/>
              </a:rPr>
              <a:t>Organizing is  </a:t>
            </a:r>
            <a:r>
              <a:rPr lang="en-US" sz="2800" b="1" i="1" u="sng" strike="noStrike" cap="none">
                <a:solidFill>
                  <a:schemeClr val="dk1"/>
                </a:solidFill>
                <a:latin typeface="Georgia"/>
                <a:ea typeface="Georgia"/>
                <a:cs typeface="Georgia"/>
                <a:sym typeface="Georgia"/>
              </a:rPr>
              <a:t>Building Power</a:t>
            </a:r>
            <a:br>
              <a:rPr lang="en-US" sz="3600" b="1" i="0" u="none" strike="noStrike" cap="none">
                <a:solidFill>
                  <a:schemeClr val="dk1"/>
                </a:solidFill>
                <a:latin typeface="Calibri"/>
                <a:ea typeface="Calibri"/>
                <a:cs typeface="Calibri"/>
                <a:sym typeface="Calibri"/>
              </a:rPr>
            </a:br>
            <a:endParaRPr sz="3600" b="1" i="0" u="none" strike="noStrike" cap="none">
              <a:solidFill>
                <a:schemeClr val="dk1"/>
              </a:solidFill>
              <a:latin typeface="Calibri"/>
              <a:ea typeface="Calibri"/>
              <a:cs typeface="Calibri"/>
              <a:sym typeface="Calibri"/>
            </a:endParaRPr>
          </a:p>
        </p:txBody>
      </p:sp>
      <p:sp>
        <p:nvSpPr>
          <p:cNvPr id="137" name="Shape 137"/>
          <p:cNvSpPr txBox="1">
            <a:spLocks noGrp="1"/>
          </p:cNvSpPr>
          <p:nvPr>
            <p:ph type="body" idx="2"/>
          </p:nvPr>
        </p:nvSpPr>
        <p:spPr>
          <a:xfrm>
            <a:off x="4648200" y="1065540"/>
            <a:ext cx="4038599" cy="3394472"/>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600"/>
              <a:buFont typeface="Calibri"/>
              <a:buNone/>
            </a:pPr>
            <a:r>
              <a:rPr lang="en-US" sz="2400" b="1" i="0" u="sng" strike="noStrike" cap="none">
                <a:solidFill>
                  <a:schemeClr val="dk2"/>
                </a:solidFill>
                <a:latin typeface="Calibri"/>
                <a:ea typeface="Calibri"/>
                <a:cs typeface="Calibri"/>
                <a:sym typeface="Calibri"/>
              </a:rPr>
              <a:t>Organizing</a:t>
            </a:r>
            <a:r>
              <a:rPr lang="en-US" sz="2400" b="1" i="0" u="none" strike="noStrike" cap="none">
                <a:solidFill>
                  <a:schemeClr val="dk2"/>
                </a:solidFill>
                <a:latin typeface="Calibri"/>
                <a:ea typeface="Calibri"/>
                <a:cs typeface="Calibri"/>
                <a:sym typeface="Calibri"/>
              </a:rPr>
              <a:t> is the ability to build power to win campaigns.</a:t>
            </a:r>
            <a:endParaRPr/>
          </a:p>
          <a:p>
            <a:pPr marL="0" marR="0" lvl="0" indent="0" algn="l" rtl="0">
              <a:lnSpc>
                <a:spcPct val="115000"/>
              </a:lnSpc>
              <a:spcBef>
                <a:spcPts val="0"/>
              </a:spcBef>
              <a:spcAft>
                <a:spcPts val="0"/>
              </a:spcAft>
              <a:buClr>
                <a:schemeClr val="dk2"/>
              </a:buClr>
              <a:buSzPts val="600"/>
              <a:buFont typeface="Calibri"/>
              <a:buNone/>
            </a:pPr>
            <a:br>
              <a:rPr lang="en-US" sz="2400" b="1" i="0" u="none" strike="noStrike" cap="none">
                <a:solidFill>
                  <a:schemeClr val="dk2"/>
                </a:solidFill>
                <a:latin typeface="Calibri"/>
                <a:ea typeface="Calibri"/>
                <a:cs typeface="Calibri"/>
                <a:sym typeface="Calibri"/>
              </a:rPr>
            </a:br>
            <a:r>
              <a:rPr lang="en-US" sz="2400" b="1" i="1" u="sng" strike="noStrike" cap="none">
                <a:solidFill>
                  <a:schemeClr val="dk2"/>
                </a:solidFill>
                <a:latin typeface="Calibri"/>
                <a:ea typeface="Calibri"/>
                <a:cs typeface="Calibri"/>
                <a:sym typeface="Calibri"/>
              </a:rPr>
              <a:t>Power</a:t>
            </a:r>
            <a:r>
              <a:rPr lang="en-US" sz="2400" b="1" i="0" u="none" strike="noStrike" cap="none">
                <a:solidFill>
                  <a:schemeClr val="dk2"/>
                </a:solidFill>
                <a:latin typeface="Calibri"/>
                <a:ea typeface="Calibri"/>
                <a:cs typeface="Calibri"/>
                <a:sym typeface="Calibri"/>
              </a:rPr>
              <a:t> is the ability to make things happen.</a:t>
            </a:r>
            <a:endParaRPr/>
          </a:p>
        </p:txBody>
      </p:sp>
      <p:sp>
        <p:nvSpPr>
          <p:cNvPr id="138" name="Shape 138"/>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98989"/>
              </a:buClr>
              <a:buSzPts val="300"/>
              <a:buFont typeface="Arial"/>
              <a:buNone/>
            </a:pPr>
            <a:fld id="{00000000-1234-1234-1234-123412341234}" type="slidenum">
              <a:rPr lang="en-US" sz="1200" b="0" i="0" u="none" strike="noStrike" cap="none">
                <a:solidFill>
                  <a:srgbClr val="898989"/>
                </a:solidFill>
                <a:latin typeface="Calibri"/>
                <a:ea typeface="Calibri"/>
                <a:cs typeface="Calibri"/>
                <a:sym typeface="Calibri"/>
              </a:rPr>
              <a:t>4</a:t>
            </a:fld>
            <a:endParaRPr sz="1200" b="0" i="0" u="none" strike="noStrike" cap="none">
              <a:solidFill>
                <a:srgbClr val="898989"/>
              </a:solidFill>
              <a:latin typeface="Calibri"/>
              <a:ea typeface="Calibri"/>
              <a:cs typeface="Calibri"/>
              <a:sym typeface="Calibri"/>
            </a:endParaRPr>
          </a:p>
        </p:txBody>
      </p:sp>
      <p:pic>
        <p:nvPicPr>
          <p:cNvPr id="139" name="Shape 139"/>
          <p:cNvPicPr preferRelativeResize="0"/>
          <p:nvPr/>
        </p:nvPicPr>
        <p:blipFill rotWithShape="1">
          <a:blip r:embed="rId4">
            <a:alphaModFix/>
          </a:blip>
          <a:srcRect/>
          <a:stretch/>
        </p:blipFill>
        <p:spPr>
          <a:xfrm>
            <a:off x="2486210" y="1013632"/>
            <a:ext cx="1866900" cy="704850"/>
          </a:xfrm>
          <a:prstGeom prst="rect">
            <a:avLst/>
          </a:prstGeom>
          <a:solidFill>
            <a:srgbClr val="FFCCFF"/>
          </a:solidFill>
          <a:ln>
            <a:noFill/>
          </a:ln>
        </p:spPr>
      </p:pic>
      <p:pic>
        <p:nvPicPr>
          <p:cNvPr id="140" name="Shape 140"/>
          <p:cNvPicPr preferRelativeResize="0"/>
          <p:nvPr/>
        </p:nvPicPr>
        <p:blipFill rotWithShape="1">
          <a:blip r:embed="rId5">
            <a:alphaModFix/>
          </a:blip>
          <a:srcRect/>
          <a:stretch/>
        </p:blipFill>
        <p:spPr>
          <a:xfrm>
            <a:off x="425842" y="940921"/>
            <a:ext cx="1578015" cy="1057275"/>
          </a:xfrm>
          <a:prstGeom prst="rect">
            <a:avLst/>
          </a:prstGeom>
          <a:noFill/>
          <a:ln>
            <a:noFill/>
          </a:ln>
        </p:spPr>
      </p:pic>
      <p:pic>
        <p:nvPicPr>
          <p:cNvPr id="141" name="Shape 141"/>
          <p:cNvPicPr preferRelativeResize="0"/>
          <p:nvPr/>
        </p:nvPicPr>
        <p:blipFill rotWithShape="1">
          <a:blip r:embed="rId6">
            <a:alphaModFix/>
          </a:blip>
          <a:srcRect/>
          <a:stretch/>
        </p:blipFill>
        <p:spPr>
          <a:xfrm>
            <a:off x="0" y="4403723"/>
            <a:ext cx="9169152" cy="606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228599" y="1143000"/>
            <a:ext cx="8600568" cy="3829050"/>
          </a:xfrm>
          <a:prstGeom prst="rect">
            <a:avLst/>
          </a:prstGeom>
          <a:noFill/>
          <a:ln>
            <a:noFill/>
          </a:ln>
        </p:spPr>
        <p:txBody>
          <a:bodyPr spcFirstLastPara="1" wrap="square" lIns="68550" tIns="34275" rIns="68550" bIns="34275" anchor="t" anchorCtr="0">
            <a:noAutofit/>
          </a:bodyPr>
          <a:lstStyle/>
          <a:p>
            <a:pPr marL="171450" marR="0" lvl="0" indent="-171450" algn="l" rtl="0">
              <a:lnSpc>
                <a:spcPct val="9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Civilian Power</a:t>
            </a:r>
            <a:r>
              <a:rPr lang="en-US" sz="2100" b="1" i="0" u="none" strike="noStrike" cap="none">
                <a:solidFill>
                  <a:schemeClr val="dk1"/>
                </a:solidFill>
                <a:latin typeface="Calibri"/>
                <a:ea typeface="Calibri"/>
                <a:cs typeface="Calibri"/>
                <a:sym typeface="Calibri"/>
              </a:rPr>
              <a:t>: </a:t>
            </a:r>
            <a:endParaRPr/>
          </a:p>
          <a:p>
            <a:pPr marL="514350" marR="0" lvl="1" indent="-17145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Ability to support what we value. Ability to form government - a representation of what we value.</a:t>
            </a:r>
            <a:r>
              <a:rPr lang="en-US" sz="2400" b="1"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Ability to conduct  boycotts, start petitions &amp; sign on, use of social media,  non-violent actions, Also, </a:t>
            </a:r>
            <a:r>
              <a:rPr lang="en-US" sz="2400" b="1" i="0" u="none" strike="noStrike" cap="none">
                <a:solidFill>
                  <a:schemeClr val="dk1"/>
                </a:solidFill>
                <a:latin typeface="Calibri"/>
                <a:ea typeface="Calibri"/>
                <a:cs typeface="Calibri"/>
                <a:sym typeface="Calibri"/>
              </a:rPr>
              <a:t>strike/demonstration power such as the a</a:t>
            </a:r>
            <a:r>
              <a:rPr lang="en-US" sz="2400" b="0" i="0" u="none" strike="noStrike" cap="none">
                <a:solidFill>
                  <a:schemeClr val="dk1"/>
                </a:solidFill>
                <a:latin typeface="Calibri"/>
                <a:ea typeface="Calibri"/>
                <a:cs typeface="Calibri"/>
                <a:sym typeface="Calibri"/>
              </a:rPr>
              <a:t>bility to Disrupt Business as Usual, Civil Disobedience, Sit-Ins, Sit-Downs, Die-Ins.  </a:t>
            </a:r>
            <a:endParaRPr/>
          </a:p>
          <a:p>
            <a:pPr marL="0" marR="0" lvl="0" indent="0" algn="l" rtl="0">
              <a:lnSpc>
                <a:spcPct val="90000"/>
              </a:lnSpc>
              <a:spcBef>
                <a:spcPts val="750"/>
              </a:spcBef>
              <a:spcAft>
                <a:spcPts val="0"/>
              </a:spcAft>
              <a:buClr>
                <a:schemeClr val="dk1"/>
              </a:buClr>
              <a:buSzPts val="600"/>
              <a:buFont typeface="Arial"/>
              <a:buNone/>
            </a:pPr>
            <a:endParaRPr sz="2400" b="0" i="0" u="none" strike="noStrike" cap="none">
              <a:solidFill>
                <a:schemeClr val="dk1"/>
              </a:solidFill>
              <a:latin typeface="Cambria"/>
              <a:ea typeface="Cambria"/>
              <a:cs typeface="Cambria"/>
              <a:sym typeface="Cambria"/>
            </a:endParaRPr>
          </a:p>
          <a:p>
            <a:pPr marL="171450" marR="0" lvl="0" indent="-171450" algn="l" rtl="0">
              <a:lnSpc>
                <a:spcPct val="90000"/>
              </a:lnSpc>
              <a:spcBef>
                <a:spcPts val="750"/>
              </a:spcBef>
              <a:spcAft>
                <a:spcPts val="0"/>
              </a:spcAft>
              <a:buClr>
                <a:schemeClr val="dk1"/>
              </a:buClr>
              <a:buSzPts val="525"/>
              <a:buFont typeface="Arial"/>
              <a:buNone/>
            </a:pPr>
            <a:endParaRPr sz="21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525"/>
              <a:buFont typeface="Arial"/>
              <a:buNone/>
            </a:pPr>
            <a:endParaRPr sz="21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525"/>
              <a:buFont typeface="Arial"/>
              <a:buNone/>
            </a:pPr>
            <a:endParaRPr sz="21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525"/>
              <a:buFont typeface="Arial"/>
              <a:buNone/>
            </a:pPr>
            <a:endParaRPr sz="21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525"/>
              <a:buFont typeface="Arial"/>
              <a:buNone/>
            </a:pPr>
            <a:endParaRPr sz="2100" b="0" i="0" u="none" strike="noStrike" cap="none">
              <a:solidFill>
                <a:schemeClr val="dk1"/>
              </a:solidFill>
              <a:latin typeface="Calibri"/>
              <a:ea typeface="Calibri"/>
              <a:cs typeface="Calibri"/>
              <a:sym typeface="Calibri"/>
            </a:endParaRPr>
          </a:p>
        </p:txBody>
      </p:sp>
      <p:sp>
        <p:nvSpPr>
          <p:cNvPr id="148" name="Shape 148"/>
          <p:cNvSpPr/>
          <p:nvPr/>
        </p:nvSpPr>
        <p:spPr>
          <a:xfrm>
            <a:off x="228598" y="300176"/>
            <a:ext cx="8461898" cy="742949"/>
          </a:xfrm>
          <a:prstGeom prst="rect">
            <a:avLst/>
          </a:prstGeom>
          <a:solidFill>
            <a:schemeClr val="lt1"/>
          </a:solidFill>
          <a:ln w="9525" cap="flat" cmpd="sng">
            <a:solidFill>
              <a:srgbClr val="FF33CC"/>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825"/>
              <a:buFont typeface="Georgia"/>
              <a:buNone/>
            </a:pPr>
            <a:r>
              <a:rPr lang="en-US" sz="3300" b="1" i="0" u="none" strike="noStrike" cap="none">
                <a:solidFill>
                  <a:schemeClr val="dk1"/>
                </a:solidFill>
                <a:latin typeface="Georgia"/>
                <a:ea typeface="Georgia"/>
                <a:cs typeface="Georgia"/>
                <a:sym typeface="Georgia"/>
              </a:rPr>
              <a:t>Types of Group Power</a:t>
            </a:r>
            <a:endParaRPr/>
          </a:p>
        </p:txBody>
      </p:sp>
      <p:pic>
        <p:nvPicPr>
          <p:cNvPr id="149" name="Shape 149"/>
          <p:cNvPicPr preferRelativeResize="0"/>
          <p:nvPr/>
        </p:nvPicPr>
        <p:blipFill rotWithShape="1">
          <a:blip r:embed="rId3">
            <a:alphaModFix/>
          </a:blip>
          <a:srcRect/>
          <a:stretch/>
        </p:blipFill>
        <p:spPr>
          <a:xfrm>
            <a:off x="0" y="4403723"/>
            <a:ext cx="9169152" cy="606425"/>
          </a:xfrm>
          <a:prstGeom prst="rect">
            <a:avLst/>
          </a:prstGeom>
          <a:noFill/>
          <a:ln>
            <a:noFill/>
          </a:ln>
        </p:spPr>
      </p:pic>
      <p:sp>
        <p:nvSpPr>
          <p:cNvPr id="150" name="Shape 150"/>
          <p:cNvSpPr txBox="1">
            <a:spLocks noGrp="1"/>
          </p:cNvSpPr>
          <p:nvPr>
            <p:ph type="sldNum" idx="12"/>
          </p:nvPr>
        </p:nvSpPr>
        <p:spPr>
          <a:xfrm>
            <a:off x="6457951" y="4767262"/>
            <a:ext cx="2057398" cy="273843"/>
          </a:xfrm>
          <a:prstGeom prst="rect">
            <a:avLst/>
          </a:prstGeom>
          <a:noFill/>
          <a:ln>
            <a:noFill/>
          </a:ln>
        </p:spPr>
        <p:txBody>
          <a:bodyPr spcFirstLastPara="1" wrap="square" lIns="68550" tIns="34275" rIns="68550" bIns="34275" anchor="ctr" anchorCtr="0">
            <a:noAutofit/>
          </a:bodyPr>
          <a:lstStyle/>
          <a:p>
            <a:pPr marL="0" marR="0" lvl="0" indent="0" algn="r" rtl="0">
              <a:lnSpc>
                <a:spcPct val="100000"/>
              </a:lnSpc>
              <a:spcBef>
                <a:spcPts val="0"/>
              </a:spcBef>
              <a:spcAft>
                <a:spcPts val="0"/>
              </a:spcAft>
              <a:buClr>
                <a:srgbClr val="888888"/>
              </a:buClr>
              <a:buSzPts val="225"/>
              <a:buFont typeface="Calibri"/>
              <a:buNone/>
            </a:pPr>
            <a:fld id="{00000000-1234-1234-1234-123412341234}" type="slidenum">
              <a:rPr lang="en-US" sz="900" b="0" i="0" u="none" strike="noStrike" cap="none">
                <a:solidFill>
                  <a:srgbClr val="888888"/>
                </a:solidFill>
                <a:latin typeface="Calibri"/>
                <a:ea typeface="Calibri"/>
                <a:cs typeface="Calibri"/>
                <a:sym typeface="Calibri"/>
              </a:rPr>
              <a:t>5</a:t>
            </a:fld>
            <a:endParaRPr sz="900" b="0" i="0" u="none" strike="noStrike" cap="none">
              <a:solidFill>
                <a:srgbClr val="888888"/>
              </a:solidFill>
              <a:latin typeface="Calibri"/>
              <a:ea typeface="Calibri"/>
              <a:cs typeface="Calibri"/>
              <a:sym typeface="Calibri"/>
            </a:endParaRPr>
          </a:p>
        </p:txBody>
      </p:sp>
      <p:pic>
        <p:nvPicPr>
          <p:cNvPr id="151" name="Shape 151"/>
          <p:cNvPicPr preferRelativeResize="0"/>
          <p:nvPr/>
        </p:nvPicPr>
        <p:blipFill rotWithShape="1">
          <a:blip r:embed="rId4">
            <a:alphaModFix/>
          </a:blip>
          <a:srcRect/>
          <a:stretch/>
        </p:blipFill>
        <p:spPr>
          <a:xfrm>
            <a:off x="7619778" y="323720"/>
            <a:ext cx="1070718" cy="7348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5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fade">
                                      <p:cBhvr>
                                        <p:cTn id="12" dur="500"/>
                                        <p:tgtEl>
                                          <p:spTgt spid="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Effect transition="in" filter="fade">
                                      <p:cBhvr>
                                        <p:cTn id="17" dur="500"/>
                                        <p:tgtEl>
                                          <p:spTgt spid="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3" end="3"/>
                                            </p:txEl>
                                          </p:spTgt>
                                        </p:tgtEl>
                                        <p:attrNameLst>
                                          <p:attrName>style.visibility</p:attrName>
                                        </p:attrNameLst>
                                      </p:cBhvr>
                                      <p:to>
                                        <p:strVal val="visible"/>
                                      </p:to>
                                    </p:set>
                                    <p:animEffect transition="in" filter="fade">
                                      <p:cBhvr>
                                        <p:cTn id="22" dur="500"/>
                                        <p:tgtEl>
                                          <p:spTgt spid="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xEl>
                                              <p:pRg st="4" end="4"/>
                                            </p:txEl>
                                          </p:spTgt>
                                        </p:tgtEl>
                                        <p:attrNameLst>
                                          <p:attrName>style.visibility</p:attrName>
                                        </p:attrNameLst>
                                      </p:cBhvr>
                                      <p:to>
                                        <p:strVal val="visible"/>
                                      </p:to>
                                    </p:set>
                                    <p:animEffect transition="in" filter="fade">
                                      <p:cBhvr>
                                        <p:cTn id="27" dur="500"/>
                                        <p:tgtEl>
                                          <p:spTgt spid="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xEl>
                                              <p:pRg st="5" end="5"/>
                                            </p:txEl>
                                          </p:spTgt>
                                        </p:tgtEl>
                                        <p:attrNameLst>
                                          <p:attrName>style.visibility</p:attrName>
                                        </p:attrNameLst>
                                      </p:cBhvr>
                                      <p:to>
                                        <p:strVal val="visible"/>
                                      </p:to>
                                    </p:set>
                                    <p:animEffect transition="in" filter="fade">
                                      <p:cBhvr>
                                        <p:cTn id="32" dur="500"/>
                                        <p:tgtEl>
                                          <p:spTgt spid="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7">
                                            <p:txEl>
                                              <p:pRg st="6" end="6"/>
                                            </p:txEl>
                                          </p:spTgt>
                                        </p:tgtEl>
                                        <p:attrNameLst>
                                          <p:attrName>style.visibility</p:attrName>
                                        </p:attrNameLst>
                                      </p:cBhvr>
                                      <p:to>
                                        <p:strVal val="visible"/>
                                      </p:to>
                                    </p:set>
                                    <p:animEffect transition="in" filter="fade">
                                      <p:cBhvr>
                                        <p:cTn id="37" dur="500"/>
                                        <p:tgtEl>
                                          <p:spTgt spid="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7">
                                            <p:txEl>
                                              <p:pRg st="7" end="7"/>
                                            </p:txEl>
                                          </p:spTgt>
                                        </p:tgtEl>
                                        <p:attrNameLst>
                                          <p:attrName>style.visibility</p:attrName>
                                        </p:attrNameLst>
                                      </p:cBhvr>
                                      <p:to>
                                        <p:strVal val="visible"/>
                                      </p:to>
                                    </p:set>
                                    <p:animEffect transition="in" filter="fade">
                                      <p:cBhvr>
                                        <p:cTn id="42" dur="500"/>
                                        <p:tgtEl>
                                          <p:spTgt spid="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28650" y="273842"/>
            <a:ext cx="7886698" cy="99417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300"/>
              <a:buFont typeface="Calibri"/>
              <a:buNone/>
            </a:pPr>
            <a:r>
              <a:rPr lang="en-US" sz="3300" b="1" i="0" u="none" strike="noStrike" cap="none">
                <a:solidFill>
                  <a:srgbClr val="000000"/>
                </a:solidFill>
                <a:latin typeface="Georgia"/>
                <a:ea typeface="Georgia"/>
                <a:cs typeface="Georgia"/>
                <a:sym typeface="Georgia"/>
              </a:rPr>
              <a:t>Other Types of Group Power</a:t>
            </a:r>
            <a:br>
              <a:rPr lang="en-US" sz="3300" b="1" i="0" u="none" strike="noStrike" cap="none">
                <a:solidFill>
                  <a:srgbClr val="000000"/>
                </a:solidFill>
                <a:latin typeface="Georgia"/>
                <a:ea typeface="Georgia"/>
                <a:cs typeface="Georgia"/>
                <a:sym typeface="Georgia"/>
              </a:rPr>
            </a:br>
            <a:endParaRPr sz="3300" b="0" i="0" u="none" strike="noStrike" cap="none">
              <a:solidFill>
                <a:schemeClr val="dk1"/>
              </a:solidFill>
              <a:latin typeface="Calibri"/>
              <a:ea typeface="Calibri"/>
              <a:cs typeface="Calibri"/>
              <a:sym typeface="Calibri"/>
            </a:endParaRPr>
          </a:p>
        </p:txBody>
      </p:sp>
      <p:sp>
        <p:nvSpPr>
          <p:cNvPr id="157" name="Shape 157"/>
          <p:cNvSpPr txBox="1">
            <a:spLocks noGrp="1"/>
          </p:cNvSpPr>
          <p:nvPr>
            <p:ph type="body" idx="1"/>
          </p:nvPr>
        </p:nvSpPr>
        <p:spPr>
          <a:xfrm>
            <a:off x="628650" y="1369219"/>
            <a:ext cx="7886698" cy="3263504"/>
          </a:xfrm>
          <a:prstGeom prst="rect">
            <a:avLst/>
          </a:prstGeom>
          <a:noFill/>
          <a:ln>
            <a:noFill/>
          </a:ln>
        </p:spPr>
        <p:txBody>
          <a:bodyPr spcFirstLastPara="1" wrap="square" lIns="91425" tIns="91425" rIns="91425" bIns="91425" anchor="t" anchorCtr="0">
            <a:noAutofit/>
          </a:bodyPr>
          <a:lstStyle/>
          <a:p>
            <a:pPr marL="171450" marR="0" lvl="0" indent="-57150" algn="l" rtl="0">
              <a:lnSpc>
                <a:spcPct val="90000"/>
              </a:lnSpc>
              <a:spcBef>
                <a:spcPts val="0"/>
              </a:spcBef>
              <a:spcAft>
                <a:spcPts val="0"/>
              </a:spcAft>
              <a:buClr>
                <a:srgbClr val="000000"/>
              </a:buClr>
              <a:buSzPts val="2400"/>
              <a:buFont typeface="Cambria"/>
              <a:buChar char="•"/>
            </a:pPr>
            <a:r>
              <a:rPr lang="en-US" sz="2400" b="1" i="0" u="none" strike="noStrike" cap="none">
                <a:solidFill>
                  <a:srgbClr val="000000"/>
                </a:solidFill>
                <a:latin typeface="Calibri"/>
                <a:ea typeface="Calibri"/>
                <a:cs typeface="Calibri"/>
                <a:sym typeface="Calibri"/>
              </a:rPr>
              <a:t>Economic/Spending Power</a:t>
            </a:r>
            <a:r>
              <a:rPr lang="en-US" sz="2100" b="0" i="0" u="none" strike="noStrike" cap="none">
                <a:solidFill>
                  <a:srgbClr val="000000"/>
                </a:solidFill>
                <a:latin typeface="Calibri"/>
                <a:ea typeface="Calibri"/>
                <a:cs typeface="Calibri"/>
                <a:sym typeface="Calibri"/>
              </a:rPr>
              <a:t>: </a:t>
            </a:r>
            <a:endParaRPr/>
          </a:p>
          <a:p>
            <a:pPr marL="514350" marR="0" lvl="1" indent="-57150" algn="l" rtl="0">
              <a:lnSpc>
                <a:spcPct val="90000"/>
              </a:lnSpc>
              <a:spcBef>
                <a:spcPts val="375"/>
              </a:spcBef>
              <a:spcAft>
                <a:spcPts val="0"/>
              </a:spcAft>
              <a:buClr>
                <a:srgbClr val="000000"/>
              </a:buClr>
              <a:buSzPts val="2000"/>
              <a:buFont typeface="Cambria"/>
              <a:buChar char="•"/>
            </a:pPr>
            <a:r>
              <a:rPr lang="en-US" sz="2000" b="0" i="0" u="none" strike="noStrike" cap="none">
                <a:solidFill>
                  <a:srgbClr val="000000"/>
                </a:solidFill>
                <a:latin typeface="Calibri"/>
                <a:ea typeface="Calibri"/>
                <a:cs typeface="Calibri"/>
                <a:sym typeface="Calibri"/>
              </a:rPr>
              <a:t>Ability to raise money, spend money where it benefits you and your community</a:t>
            </a:r>
            <a:endParaRPr/>
          </a:p>
          <a:p>
            <a:pPr marL="171450" marR="0" lvl="0" indent="-57150" algn="l" rtl="0">
              <a:lnSpc>
                <a:spcPct val="90000"/>
              </a:lnSpc>
              <a:spcBef>
                <a:spcPts val="750"/>
              </a:spcBef>
              <a:spcAft>
                <a:spcPts val="0"/>
              </a:spcAft>
              <a:buClr>
                <a:srgbClr val="000000"/>
              </a:buClr>
              <a:buSzPts val="2800"/>
              <a:buFont typeface="Arial"/>
              <a:buChar char="•"/>
            </a:pPr>
            <a:r>
              <a:rPr lang="en-US" sz="2400" b="1" i="0" u="none" strike="noStrike" cap="none">
                <a:solidFill>
                  <a:srgbClr val="000000"/>
                </a:solidFill>
                <a:latin typeface="Calibri"/>
                <a:ea typeface="Calibri"/>
                <a:cs typeface="Calibri"/>
                <a:sym typeface="Calibri"/>
              </a:rPr>
              <a:t>Political/Legislative Power: </a:t>
            </a:r>
            <a:endParaRPr/>
          </a:p>
          <a:p>
            <a:pPr marL="514350" marR="0" lvl="1" indent="-57150" algn="l" rtl="0">
              <a:lnSpc>
                <a:spcPct val="90000"/>
              </a:lnSpc>
              <a:spcBef>
                <a:spcPts val="375"/>
              </a:spcBef>
              <a:spcAft>
                <a:spcPts val="0"/>
              </a:spcAft>
              <a:buClr>
                <a:srgbClr val="000000"/>
              </a:buClr>
              <a:buSzPts val="2333"/>
              <a:buFont typeface="Arial"/>
              <a:buChar char="•"/>
            </a:pPr>
            <a:r>
              <a:rPr lang="en-US" sz="2000" b="0" i="0" u="none" strike="noStrike" cap="none">
                <a:solidFill>
                  <a:srgbClr val="000000"/>
                </a:solidFill>
                <a:latin typeface="Calibri"/>
                <a:ea typeface="Calibri"/>
                <a:cs typeface="Calibri"/>
                <a:sym typeface="Calibri"/>
              </a:rPr>
              <a:t>Ability to win elections or to get  something passed by officials.  Voter registration drives.</a:t>
            </a:r>
            <a:endParaRPr/>
          </a:p>
          <a:p>
            <a:pPr marL="514350" marR="0" lvl="1" indent="91015" algn="l" rtl="0">
              <a:lnSpc>
                <a:spcPct val="90000"/>
              </a:lnSpc>
              <a:spcBef>
                <a:spcPts val="375"/>
              </a:spcBef>
              <a:spcAft>
                <a:spcPts val="0"/>
              </a:spcAft>
              <a:buClr>
                <a:srgbClr val="000000"/>
              </a:buClr>
              <a:buSzPts val="2333"/>
              <a:buFont typeface="Arial"/>
              <a:buNone/>
            </a:pPr>
            <a:endParaRPr sz="2000" b="0" i="0" u="none" strike="noStrike" cap="none">
              <a:solidFill>
                <a:srgbClr val="000000"/>
              </a:solidFill>
              <a:latin typeface="Calibri"/>
              <a:ea typeface="Calibri"/>
              <a:cs typeface="Calibri"/>
              <a:sym typeface="Calibri"/>
            </a:endParaRPr>
          </a:p>
          <a:p>
            <a:pPr marL="171450" marR="0" lvl="0" indent="-57150" algn="l" rtl="0">
              <a:lnSpc>
                <a:spcPct val="90000"/>
              </a:lnSpc>
              <a:spcBef>
                <a:spcPts val="0"/>
              </a:spcBef>
              <a:spcAft>
                <a:spcPts val="0"/>
              </a:spcAft>
              <a:buClr>
                <a:srgbClr val="000000"/>
              </a:buClr>
              <a:buSzPts val="2400"/>
              <a:buFont typeface="Arial"/>
              <a:buChar char="•"/>
            </a:pPr>
            <a:r>
              <a:rPr lang="en-US" sz="2400" b="1" i="0" u="none" strike="noStrike" cap="none">
                <a:solidFill>
                  <a:srgbClr val="000000"/>
                </a:solidFill>
                <a:latin typeface="Calibri"/>
                <a:ea typeface="Calibri"/>
                <a:cs typeface="Calibri"/>
                <a:sym typeface="Calibri"/>
              </a:rPr>
              <a:t>Legal/Regulatory Power: </a:t>
            </a:r>
            <a:endParaRPr/>
          </a:p>
          <a:p>
            <a:pPr marL="514350" marR="0" lvl="1" indent="-5715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Ability to sue in court </a:t>
            </a:r>
            <a:r>
              <a:rPr lang="en-US" sz="1800" b="0" i="0" u="none" strike="noStrike" cap="none">
                <a:solidFill>
                  <a:srgbClr val="000000"/>
                </a:solidFill>
                <a:latin typeface="Calibri"/>
                <a:ea typeface="Calibri"/>
                <a:cs typeface="Calibri"/>
                <a:sym typeface="Calibri"/>
              </a:rPr>
              <a:t>(</a:t>
            </a:r>
            <a:r>
              <a:rPr lang="en-US" sz="1100" b="0" i="0" u="none" strike="noStrike" cap="none">
                <a:solidFill>
                  <a:srgbClr val="000000"/>
                </a:solidFill>
                <a:latin typeface="Calibri"/>
                <a:ea typeface="Calibri"/>
                <a:cs typeface="Calibri"/>
                <a:sym typeface="Calibri"/>
              </a:rPr>
              <a:t>lawyers on contingency)</a:t>
            </a:r>
            <a:endParaRPr/>
          </a:p>
          <a:p>
            <a:pPr marL="0" marR="0" lvl="0" indent="0" algn="l" rtl="0">
              <a:lnSpc>
                <a:spcPct val="90000"/>
              </a:lnSpc>
              <a:spcBef>
                <a:spcPts val="2350"/>
              </a:spcBef>
              <a:spcAft>
                <a:spcPts val="0"/>
              </a:spcAft>
              <a:buClr>
                <a:srgbClr val="000000"/>
              </a:buClr>
              <a:buSzPts val="525"/>
              <a:buFont typeface="Arial"/>
              <a:buNone/>
            </a:pPr>
            <a:endParaRPr sz="2100" b="0" i="0" u="none" strike="noStrike" cap="none">
              <a:solidFill>
                <a:srgbClr val="000000"/>
              </a:solidFill>
              <a:latin typeface="Cambria"/>
              <a:ea typeface="Cambria"/>
              <a:cs typeface="Cambria"/>
              <a:sym typeface="Cambria"/>
            </a:endParaRPr>
          </a:p>
          <a:p>
            <a:pPr marL="260350" marR="0" lvl="0" indent="4445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6457951" y="4767262"/>
            <a:ext cx="2057398" cy="273843"/>
          </a:xfrm>
          <a:prstGeom prst="rect">
            <a:avLst/>
          </a:prstGeom>
          <a:noFill/>
          <a:ln>
            <a:noFill/>
          </a:ln>
        </p:spPr>
        <p:txBody>
          <a:bodyPr spcFirstLastPara="1" wrap="square" lIns="68550" tIns="34275" rIns="68550" bIns="34275" anchor="ctr" anchorCtr="0">
            <a:noAutofit/>
          </a:bodyPr>
          <a:lstStyle/>
          <a:p>
            <a:pPr marL="0" marR="0" lvl="0" indent="0" algn="r" rtl="0">
              <a:lnSpc>
                <a:spcPct val="100000"/>
              </a:lnSpc>
              <a:spcBef>
                <a:spcPts val="0"/>
              </a:spcBef>
              <a:spcAft>
                <a:spcPts val="0"/>
              </a:spcAft>
              <a:buClr>
                <a:srgbClr val="888888"/>
              </a:buClr>
              <a:buSzPts val="225"/>
              <a:buFont typeface="Calibri"/>
              <a:buNone/>
            </a:pPr>
            <a:fld id="{00000000-1234-1234-1234-123412341234}" type="slidenum">
              <a:rPr lang="en-US" sz="900" b="0" i="0" u="none" strike="noStrike" cap="none">
                <a:solidFill>
                  <a:srgbClr val="888888"/>
                </a:solidFill>
                <a:latin typeface="Calibri"/>
                <a:ea typeface="Calibri"/>
                <a:cs typeface="Calibri"/>
                <a:sym typeface="Calibri"/>
              </a:rPr>
              <a:t>6</a:t>
            </a:fld>
            <a:endParaRPr sz="900" b="0" i="0" u="none" strike="noStrike" cap="none">
              <a:solidFill>
                <a:srgbClr val="888888"/>
              </a:solidFill>
              <a:latin typeface="Calibri"/>
              <a:ea typeface="Calibri"/>
              <a:cs typeface="Calibri"/>
              <a:sym typeface="Calibri"/>
            </a:endParaRPr>
          </a:p>
        </p:txBody>
      </p:sp>
      <p:pic>
        <p:nvPicPr>
          <p:cNvPr id="159" name="Shape 159"/>
          <p:cNvPicPr preferRelativeResize="0"/>
          <p:nvPr/>
        </p:nvPicPr>
        <p:blipFill rotWithShape="1">
          <a:blip r:embed="rId3">
            <a:alphaModFix/>
          </a:blip>
          <a:srcRect/>
          <a:stretch/>
        </p:blipFill>
        <p:spPr>
          <a:xfrm>
            <a:off x="7685591" y="770928"/>
            <a:ext cx="1128591" cy="7746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69775" y="209550"/>
            <a:ext cx="8229600" cy="708422"/>
          </a:xfrm>
          <a:prstGeom prst="rect">
            <a:avLst/>
          </a:prstGeom>
          <a:solidFill>
            <a:schemeClr val="lt1"/>
          </a:solidFill>
          <a:ln w="9525" cap="flat" cmpd="sng">
            <a:solidFill>
              <a:srgbClr val="FF33CC"/>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chemeClr val="dk1"/>
              </a:buClr>
              <a:buSzPts val="825"/>
              <a:buFont typeface="Calibri"/>
              <a:buNone/>
            </a:pPr>
            <a:r>
              <a:rPr lang="en-US" sz="3300" b="1" i="0" u="none" strike="noStrike" cap="none">
                <a:solidFill>
                  <a:schemeClr val="dk1"/>
                </a:solidFill>
                <a:latin typeface="Georgia"/>
                <a:ea typeface="Georgia"/>
                <a:cs typeface="Georgia"/>
                <a:sym typeface="Georgia"/>
              </a:rPr>
              <a:t>Uses of Power</a:t>
            </a:r>
            <a:endParaRPr/>
          </a:p>
        </p:txBody>
      </p:sp>
      <p:sp>
        <p:nvSpPr>
          <p:cNvPr id="166" name="Shape 166"/>
          <p:cNvSpPr txBox="1">
            <a:spLocks noGrp="1"/>
          </p:cNvSpPr>
          <p:nvPr>
            <p:ph type="body" idx="1"/>
          </p:nvPr>
        </p:nvSpPr>
        <p:spPr>
          <a:xfrm>
            <a:off x="457200" y="857250"/>
            <a:ext cx="8229600" cy="3737372"/>
          </a:xfrm>
          <a:prstGeom prst="rect">
            <a:avLst/>
          </a:prstGeom>
          <a:solidFill>
            <a:schemeClr val="lt1"/>
          </a:solidFill>
          <a:ln>
            <a:noFill/>
          </a:ln>
        </p:spPr>
        <p:txBody>
          <a:bodyPr spcFirstLastPara="1" wrap="square" lIns="68550" tIns="68550" rIns="68550" bIns="68550" anchor="t" anchorCtr="0">
            <a:noAutofit/>
          </a:bodyPr>
          <a:lstStyle/>
          <a:p>
            <a:pPr marL="171450" marR="0" lvl="0" indent="-44450" algn="l" rtl="0">
              <a:lnSpc>
                <a:spcPct val="9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Power generally consists of having:</a:t>
            </a:r>
            <a:endParaRPr/>
          </a:p>
          <a:p>
            <a:pPr marL="584200" marR="0" lvl="0" indent="-457200" algn="l" rtl="0">
              <a:lnSpc>
                <a:spcPct val="9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Calibri"/>
                <a:ea typeface="Calibri"/>
                <a:cs typeface="Calibri"/>
                <a:sym typeface="Calibri"/>
              </a:rPr>
              <a:t> lots of  money </a:t>
            </a:r>
            <a:endParaRPr/>
          </a:p>
          <a:p>
            <a:pPr marL="584200" marR="0" lvl="0" indent="-457200" algn="l" rtl="0">
              <a:lnSpc>
                <a:spcPct val="9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Calibri"/>
                <a:ea typeface="Calibri"/>
                <a:cs typeface="Calibri"/>
                <a:sym typeface="Calibri"/>
              </a:rPr>
              <a:t>lots of people. </a:t>
            </a:r>
            <a:endParaRPr/>
          </a:p>
          <a:p>
            <a:pPr marL="171450" marR="0" lvl="0" indent="-44450" algn="l" rtl="0">
              <a:lnSpc>
                <a:spcPct val="90000"/>
              </a:lnSpc>
              <a:spcBef>
                <a:spcPts val="23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Citizen organizations tend to have people—not money.</a:t>
            </a:r>
            <a:endParaRPr/>
          </a:p>
          <a:p>
            <a:pPr marL="171450" marR="0" lvl="0" indent="-44450" algn="l" rtl="0">
              <a:lnSpc>
                <a:spcPct val="90000"/>
              </a:lnSpc>
              <a:spcBef>
                <a:spcPts val="23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Thus </a:t>
            </a:r>
            <a:r>
              <a:rPr lang="en-US" sz="2400" b="1" i="0" u="none" strike="noStrike" cap="none">
                <a:solidFill>
                  <a:schemeClr val="dk1"/>
                </a:solidFill>
                <a:latin typeface="Calibri"/>
                <a:ea typeface="Calibri"/>
                <a:cs typeface="Calibri"/>
                <a:sym typeface="Calibri"/>
              </a:rPr>
              <a:t>our ability to win </a:t>
            </a:r>
            <a:r>
              <a:rPr lang="en-US" sz="2400" b="0" i="0" u="none" strike="noStrike" cap="none">
                <a:solidFill>
                  <a:schemeClr val="dk1"/>
                </a:solidFill>
                <a:latin typeface="Calibri"/>
                <a:ea typeface="Calibri"/>
                <a:cs typeface="Calibri"/>
                <a:sym typeface="Calibri"/>
              </a:rPr>
              <a:t>depends on our being able to do with people what the other side is able to do with money.</a:t>
            </a:r>
            <a:endParaRPr/>
          </a:p>
          <a:p>
            <a:pPr marL="171450" marR="0" lvl="0" indent="-44450" algn="l" rtl="0">
              <a:lnSpc>
                <a:spcPct val="90000"/>
              </a:lnSpc>
              <a:spcBef>
                <a:spcPts val="23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So for us, power generally takes one of three forms. </a:t>
            </a:r>
            <a:endParaRPr/>
          </a:p>
        </p:txBody>
      </p:sp>
      <p:sp>
        <p:nvSpPr>
          <p:cNvPr id="167" name="Shape 167"/>
          <p:cNvSpPr txBox="1">
            <a:spLocks noGrp="1"/>
          </p:cNvSpPr>
          <p:nvPr>
            <p:ph type="sldNum" idx="12"/>
          </p:nvPr>
        </p:nvSpPr>
        <p:spPr>
          <a:xfrm>
            <a:off x="6457951" y="4767262"/>
            <a:ext cx="2057398" cy="273843"/>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898989"/>
              </a:buClr>
              <a:buSzPts val="300"/>
              <a:buFont typeface="Arial"/>
              <a:buNone/>
            </a:pPr>
            <a:fld id="{00000000-1234-1234-1234-123412341234}" type="slidenum">
              <a:rPr lang="en-US" sz="1200" b="0" i="0" u="none" strike="noStrike" cap="none">
                <a:solidFill>
                  <a:srgbClr val="898989"/>
                </a:solidFill>
                <a:latin typeface="Calibri"/>
                <a:ea typeface="Calibri"/>
                <a:cs typeface="Calibri"/>
                <a:sym typeface="Calibri"/>
              </a:rPr>
              <a:t>7</a:t>
            </a:fld>
            <a:endParaRPr sz="1200" b="0" i="0" u="none" strike="noStrike" cap="none">
              <a:solidFill>
                <a:srgbClr val="898989"/>
              </a:solidFill>
              <a:latin typeface="Calibri"/>
              <a:ea typeface="Calibri"/>
              <a:cs typeface="Calibri"/>
              <a:sym typeface="Calibri"/>
            </a:endParaRPr>
          </a:p>
        </p:txBody>
      </p:sp>
      <p:pic>
        <p:nvPicPr>
          <p:cNvPr id="168" name="Shape 168"/>
          <p:cNvPicPr preferRelativeResize="0"/>
          <p:nvPr/>
        </p:nvPicPr>
        <p:blipFill rotWithShape="1">
          <a:blip r:embed="rId3">
            <a:alphaModFix/>
          </a:blip>
          <a:srcRect/>
          <a:stretch/>
        </p:blipFill>
        <p:spPr>
          <a:xfrm>
            <a:off x="0" y="4403723"/>
            <a:ext cx="9169152" cy="606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52400" y="228600"/>
            <a:ext cx="8686800" cy="685799"/>
          </a:xfrm>
          <a:prstGeom prst="rect">
            <a:avLst/>
          </a:prstGeom>
          <a:solidFill>
            <a:schemeClr val="lt1"/>
          </a:solidFill>
          <a:ln w="9525" cap="flat" cmpd="sng">
            <a:solidFill>
              <a:srgbClr val="FF33CC"/>
            </a:solidFill>
            <a:prstDash val="solid"/>
            <a:miter lim="8000"/>
            <a:headEnd type="none" w="sm" len="sm"/>
            <a:tailEnd type="none" w="sm" len="sm"/>
          </a:ln>
        </p:spPr>
        <p:txBody>
          <a:bodyPr spcFirstLastPara="1" wrap="square" lIns="68550" tIns="68550" rIns="68550" bIns="68550" anchor="ctr" anchorCtr="0">
            <a:noAutofit/>
          </a:bodyPr>
          <a:lstStyle/>
          <a:p>
            <a:pPr marL="0" marR="0" lvl="0" indent="0" algn="ctr" rtl="0">
              <a:lnSpc>
                <a:spcPct val="90000"/>
              </a:lnSpc>
              <a:spcBef>
                <a:spcPts val="0"/>
              </a:spcBef>
              <a:spcAft>
                <a:spcPts val="0"/>
              </a:spcAft>
              <a:buClr>
                <a:schemeClr val="dk1"/>
              </a:buClr>
              <a:buSzPts val="825"/>
              <a:buFont typeface="Calibri"/>
              <a:buNone/>
            </a:pPr>
            <a:r>
              <a:rPr lang="en-US" sz="3300" b="1" i="0" u="none" strike="noStrike" cap="none">
                <a:solidFill>
                  <a:schemeClr val="dk1"/>
                </a:solidFill>
                <a:latin typeface="Georgia"/>
                <a:ea typeface="Georgia"/>
                <a:cs typeface="Georgia"/>
                <a:sym typeface="Georgia"/>
              </a:rPr>
              <a:t>Uses of Power </a:t>
            </a:r>
            <a:r>
              <a:rPr lang="en-US" sz="1400" b="1" i="0" u="none" strike="noStrike" cap="none">
                <a:solidFill>
                  <a:schemeClr val="dk1"/>
                </a:solidFill>
                <a:latin typeface="Calibri"/>
                <a:ea typeface="Calibri"/>
                <a:cs typeface="Calibri"/>
                <a:sym typeface="Calibri"/>
              </a:rPr>
              <a:t>cont.</a:t>
            </a:r>
            <a:endParaRPr/>
          </a:p>
        </p:txBody>
      </p:sp>
      <p:sp>
        <p:nvSpPr>
          <p:cNvPr id="175" name="Shape 175"/>
          <p:cNvSpPr txBox="1">
            <a:spLocks noGrp="1"/>
          </p:cNvSpPr>
          <p:nvPr>
            <p:ph type="body" idx="1"/>
          </p:nvPr>
        </p:nvSpPr>
        <p:spPr>
          <a:xfrm>
            <a:off x="457200" y="967349"/>
            <a:ext cx="7886700" cy="3572400"/>
          </a:xfrm>
          <a:prstGeom prst="rect">
            <a:avLst/>
          </a:prstGeom>
          <a:solidFill>
            <a:schemeClr val="lt1"/>
          </a:solidFill>
          <a:ln>
            <a:noFill/>
          </a:ln>
        </p:spPr>
        <p:txBody>
          <a:bodyPr spcFirstLastPara="1" wrap="square" lIns="68550" tIns="68550" rIns="68550" bIns="68550" anchor="t" anchorCtr="0">
            <a:noAutofit/>
          </a:bodyPr>
          <a:lstStyle/>
          <a:p>
            <a:pPr marL="514350" marR="0" lvl="0" indent="-514350" algn="l" rtl="0">
              <a:lnSpc>
                <a:spcPct val="80000"/>
              </a:lnSpc>
              <a:spcBef>
                <a:spcPts val="0"/>
              </a:spcBef>
              <a:spcAft>
                <a:spcPts val="0"/>
              </a:spcAft>
              <a:buClr>
                <a:schemeClr val="dk1"/>
              </a:buClr>
              <a:buSzPts val="2800"/>
              <a:buFont typeface="Arial"/>
              <a:buAutoNum type="arabicPeriod"/>
            </a:pPr>
            <a:r>
              <a:rPr lang="en-US" sz="2800" b="0" i="0" u="none" strike="noStrike" cap="none">
                <a:solidFill>
                  <a:schemeClr val="dk1"/>
                </a:solidFill>
                <a:latin typeface="Calibri"/>
                <a:ea typeface="Calibri"/>
                <a:cs typeface="Calibri"/>
                <a:sym typeface="Calibri"/>
              </a:rPr>
              <a:t>We can deprive the other side of something it wants: </a:t>
            </a:r>
            <a:r>
              <a:rPr lang="en-US" sz="1800" b="0" i="1" u="none" strike="noStrike" cap="none">
                <a:solidFill>
                  <a:schemeClr val="dk1"/>
                </a:solidFill>
                <a:latin typeface="Calibri"/>
                <a:ea typeface="Calibri"/>
                <a:cs typeface="Calibri"/>
                <a:sym typeface="Calibri"/>
              </a:rPr>
              <a:t>example - a public official is deprived of votes, or a </a:t>
            </a:r>
            <a:r>
              <a:rPr lang="en-US" sz="1800" b="0" i="0" u="none" strike="noStrike" cap="none">
                <a:solidFill>
                  <a:schemeClr val="dk1"/>
                </a:solidFill>
                <a:latin typeface="Calibri"/>
                <a:ea typeface="Calibri"/>
                <a:cs typeface="Calibri"/>
                <a:sym typeface="Calibri"/>
              </a:rPr>
              <a:t>landlord is deprived of rent through a rent strike.</a:t>
            </a:r>
            <a:endParaRPr/>
          </a:p>
          <a:p>
            <a:pPr marL="0" marR="0" lvl="0" indent="0" algn="l" rtl="0">
              <a:lnSpc>
                <a:spcPct val="8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514350" marR="0" lvl="0" indent="-514350" algn="l" rtl="0">
              <a:lnSpc>
                <a:spcPct val="80000"/>
              </a:lnSpc>
              <a:spcBef>
                <a:spcPts val="0"/>
              </a:spcBef>
              <a:spcAft>
                <a:spcPts val="0"/>
              </a:spcAft>
              <a:buClr>
                <a:schemeClr val="dk1"/>
              </a:buClr>
              <a:buSzPts val="2800"/>
              <a:buFont typeface="Arial"/>
              <a:buAutoNum type="arabicPeriod"/>
            </a:pPr>
            <a:r>
              <a:rPr lang="en-US" sz="2800" b="0" i="0" u="none" strike="noStrike" cap="none">
                <a:solidFill>
                  <a:schemeClr val="dk1"/>
                </a:solidFill>
                <a:latin typeface="Calibri"/>
                <a:ea typeface="Calibri"/>
                <a:cs typeface="Calibri"/>
                <a:sym typeface="Calibri"/>
              </a:rPr>
              <a:t>We can give the other side something it wants: </a:t>
            </a:r>
            <a:r>
              <a:rPr lang="en-US" sz="1800" b="0" i="1" u="none" strike="noStrike" cap="none">
                <a:solidFill>
                  <a:schemeClr val="dk1"/>
                </a:solidFill>
                <a:latin typeface="Calibri"/>
                <a:ea typeface="Calibri"/>
                <a:cs typeface="Calibri"/>
                <a:sym typeface="Calibri"/>
              </a:rPr>
              <a:t>example -our members’ testimonies help get a bill passed.</a:t>
            </a:r>
            <a:endParaRPr/>
          </a:p>
          <a:p>
            <a:pPr marL="0" marR="0" lvl="0" indent="0" algn="l" rtl="0">
              <a:lnSpc>
                <a:spcPct val="80000"/>
              </a:lnSpc>
              <a:spcBef>
                <a:spcPts val="0"/>
              </a:spcBef>
              <a:spcAft>
                <a:spcPts val="0"/>
              </a:spcAft>
              <a:buClr>
                <a:schemeClr val="dk1"/>
              </a:buClr>
              <a:buSzPts val="1800"/>
              <a:buFont typeface="Arial"/>
              <a:buNone/>
            </a:pPr>
            <a:endParaRPr sz="1800" b="0" i="1" u="none" strike="noStrike" cap="none">
              <a:solidFill>
                <a:schemeClr val="dk1"/>
              </a:solidFill>
              <a:latin typeface="Calibri"/>
              <a:ea typeface="Calibri"/>
              <a:cs typeface="Calibri"/>
              <a:sym typeface="Calibri"/>
            </a:endParaRPr>
          </a:p>
          <a:p>
            <a:pPr marL="514350" marR="0" lvl="0" indent="-514350" algn="l" rtl="0">
              <a:lnSpc>
                <a:spcPct val="80000"/>
              </a:lnSpc>
              <a:spcBef>
                <a:spcPts val="0"/>
              </a:spcBef>
              <a:spcAft>
                <a:spcPts val="0"/>
              </a:spcAft>
              <a:buClr>
                <a:schemeClr val="dk1"/>
              </a:buClr>
              <a:buSzPts val="2800"/>
              <a:buFont typeface="Arial"/>
              <a:buAutoNum type="arabicPeriod"/>
            </a:pPr>
            <a:r>
              <a:rPr lang="en-US" sz="2800" b="0" i="0" u="none" strike="noStrike" cap="none">
                <a:solidFill>
                  <a:schemeClr val="dk1"/>
                </a:solidFill>
                <a:latin typeface="Calibri"/>
                <a:ea typeface="Calibri"/>
                <a:cs typeface="Calibri"/>
                <a:sym typeface="Calibri"/>
              </a:rPr>
              <a:t>Our organization can elect someone who supports our issues.</a:t>
            </a:r>
            <a:endParaRPr/>
          </a:p>
          <a:p>
            <a:pPr marL="171450" marR="0" lvl="0" indent="-44450" algn="l" rtl="0">
              <a:lnSpc>
                <a:spcPct val="80000"/>
              </a:lnSpc>
              <a:spcBef>
                <a:spcPts val="75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a:p>
            <a:pPr marL="171450" marR="0" lvl="0" indent="-44450" algn="l" rtl="0">
              <a:lnSpc>
                <a:spcPct val="80000"/>
              </a:lnSpc>
              <a:spcBef>
                <a:spcPts val="750"/>
              </a:spcBef>
              <a:spcAft>
                <a:spcPts val="0"/>
              </a:spcAft>
              <a:buClr>
                <a:schemeClr val="dk1"/>
              </a:buClr>
              <a:buSzPts val="1800"/>
              <a:buFont typeface="Arial"/>
              <a:buNone/>
            </a:pPr>
            <a:endParaRPr sz="1800" b="1" i="1" u="none" strike="noStrike" cap="none">
              <a:solidFill>
                <a:schemeClr val="dk1"/>
              </a:solidFill>
              <a:latin typeface="Calibri"/>
              <a:ea typeface="Calibri"/>
              <a:cs typeface="Calibri"/>
              <a:sym typeface="Calibri"/>
            </a:endParaRPr>
          </a:p>
          <a:p>
            <a:pPr marL="171450" marR="0" lvl="0" indent="-44450" algn="l" rtl="0">
              <a:lnSpc>
                <a:spcPct val="80000"/>
              </a:lnSpc>
              <a:spcBef>
                <a:spcPts val="75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171450" marR="0" lvl="0" indent="-44450" algn="l" rtl="0">
              <a:lnSpc>
                <a:spcPct val="80000"/>
              </a:lnSpc>
              <a:spcBef>
                <a:spcPts val="75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171450" marR="0" lvl="0" indent="-44450" algn="l" rtl="0">
              <a:lnSpc>
                <a:spcPct val="80000"/>
              </a:lnSpc>
              <a:spcBef>
                <a:spcPts val="75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171450" marR="0" lvl="0" indent="-44450" algn="l" rtl="0">
              <a:lnSpc>
                <a:spcPct val="8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6457951" y="4767262"/>
            <a:ext cx="2057398" cy="273843"/>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898989"/>
              </a:buClr>
              <a:buSzPts val="300"/>
              <a:buFont typeface="Arial"/>
              <a:buNone/>
            </a:pPr>
            <a:fld id="{00000000-1234-1234-1234-123412341234}" type="slidenum">
              <a:rPr lang="en-US" sz="1200" b="0" i="0" u="none" strike="noStrike" cap="none">
                <a:solidFill>
                  <a:srgbClr val="898989"/>
                </a:solidFill>
                <a:latin typeface="Calibri"/>
                <a:ea typeface="Calibri"/>
                <a:cs typeface="Calibri"/>
                <a:sym typeface="Calibri"/>
              </a:rPr>
              <a:t>8</a:t>
            </a:fld>
            <a:endParaRPr sz="1200" b="0" i="0" u="none" strike="noStrike" cap="none">
              <a:solidFill>
                <a:srgbClr val="898989"/>
              </a:solidFill>
              <a:latin typeface="Calibri"/>
              <a:ea typeface="Calibri"/>
              <a:cs typeface="Calibri"/>
              <a:sym typeface="Calibri"/>
            </a:endParaRPr>
          </a:p>
        </p:txBody>
      </p:sp>
      <p:pic>
        <p:nvPicPr>
          <p:cNvPr id="177" name="Shape 177"/>
          <p:cNvPicPr preferRelativeResize="0"/>
          <p:nvPr/>
        </p:nvPicPr>
        <p:blipFill rotWithShape="1">
          <a:blip r:embed="rId3">
            <a:alphaModFix/>
          </a:blip>
          <a:srcRect/>
          <a:stretch/>
        </p:blipFill>
        <p:spPr>
          <a:xfrm>
            <a:off x="0" y="4403723"/>
            <a:ext cx="9169152" cy="606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500"/>
                                        <p:tgtEl>
                                          <p:spTgt spid="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Effect transition="in" filter="fade">
                                      <p:cBhvr>
                                        <p:cTn id="12" dur="500"/>
                                        <p:tgtEl>
                                          <p:spTgt spid="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Effect transition="in" filter="fade">
                                      <p:cBhvr>
                                        <p:cTn id="17" dur="500"/>
                                        <p:tgtEl>
                                          <p:spTgt spid="1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xEl>
                                              <p:pRg st="3" end="3"/>
                                            </p:txEl>
                                          </p:spTgt>
                                        </p:tgtEl>
                                        <p:attrNameLst>
                                          <p:attrName>style.visibility</p:attrName>
                                        </p:attrNameLst>
                                      </p:cBhvr>
                                      <p:to>
                                        <p:strVal val="visible"/>
                                      </p:to>
                                    </p:set>
                                    <p:animEffect transition="in" filter="fade">
                                      <p:cBhvr>
                                        <p:cTn id="22" dur="500"/>
                                        <p:tgtEl>
                                          <p:spTgt spid="1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5">
                                            <p:txEl>
                                              <p:pRg st="4" end="4"/>
                                            </p:txEl>
                                          </p:spTgt>
                                        </p:tgtEl>
                                        <p:attrNameLst>
                                          <p:attrName>style.visibility</p:attrName>
                                        </p:attrNameLst>
                                      </p:cBhvr>
                                      <p:to>
                                        <p:strVal val="visible"/>
                                      </p:to>
                                    </p:set>
                                    <p:animEffect transition="in" filter="fade">
                                      <p:cBhvr>
                                        <p:cTn id="27" dur="500"/>
                                        <p:tgtEl>
                                          <p:spTgt spid="1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5">
                                            <p:txEl>
                                              <p:pRg st="5" end="5"/>
                                            </p:txEl>
                                          </p:spTgt>
                                        </p:tgtEl>
                                        <p:attrNameLst>
                                          <p:attrName>style.visibility</p:attrName>
                                        </p:attrNameLst>
                                      </p:cBhvr>
                                      <p:to>
                                        <p:strVal val="visible"/>
                                      </p:to>
                                    </p:set>
                                    <p:animEffect transition="in" filter="fade">
                                      <p:cBhvr>
                                        <p:cTn id="32" dur="500"/>
                                        <p:tgtEl>
                                          <p:spTgt spid="1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5">
                                            <p:txEl>
                                              <p:pRg st="6" end="6"/>
                                            </p:txEl>
                                          </p:spTgt>
                                        </p:tgtEl>
                                        <p:attrNameLst>
                                          <p:attrName>style.visibility</p:attrName>
                                        </p:attrNameLst>
                                      </p:cBhvr>
                                      <p:to>
                                        <p:strVal val="visible"/>
                                      </p:to>
                                    </p:set>
                                    <p:animEffect transition="in" filter="fade">
                                      <p:cBhvr>
                                        <p:cTn id="37" dur="500"/>
                                        <p:tgtEl>
                                          <p:spTgt spid="1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5">
                                            <p:txEl>
                                              <p:pRg st="7" end="7"/>
                                            </p:txEl>
                                          </p:spTgt>
                                        </p:tgtEl>
                                        <p:attrNameLst>
                                          <p:attrName>style.visibility</p:attrName>
                                        </p:attrNameLst>
                                      </p:cBhvr>
                                      <p:to>
                                        <p:strVal val="visible"/>
                                      </p:to>
                                    </p:set>
                                    <p:animEffect transition="in" filter="fade">
                                      <p:cBhvr>
                                        <p:cTn id="42" dur="500"/>
                                        <p:tgtEl>
                                          <p:spTgt spid="1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5">
                                            <p:txEl>
                                              <p:pRg st="8" end="8"/>
                                            </p:txEl>
                                          </p:spTgt>
                                        </p:tgtEl>
                                        <p:attrNameLst>
                                          <p:attrName>style.visibility</p:attrName>
                                        </p:attrNameLst>
                                      </p:cBhvr>
                                      <p:to>
                                        <p:strVal val="visible"/>
                                      </p:to>
                                    </p:set>
                                    <p:animEffect transition="in" filter="fade">
                                      <p:cBhvr>
                                        <p:cTn id="47" dur="500"/>
                                        <p:tgtEl>
                                          <p:spTgt spid="1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5">
                                            <p:txEl>
                                              <p:pRg st="9" end="9"/>
                                            </p:txEl>
                                          </p:spTgt>
                                        </p:tgtEl>
                                        <p:attrNameLst>
                                          <p:attrName>style.visibility</p:attrName>
                                        </p:attrNameLst>
                                      </p:cBhvr>
                                      <p:to>
                                        <p:strVal val="visible"/>
                                      </p:to>
                                    </p:set>
                                    <p:animEffect transition="in" filter="fade">
                                      <p:cBhvr>
                                        <p:cTn id="52" dur="500"/>
                                        <p:tgtEl>
                                          <p:spTgt spid="17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5">
                                            <p:txEl>
                                              <p:pRg st="10" end="10"/>
                                            </p:txEl>
                                          </p:spTgt>
                                        </p:tgtEl>
                                        <p:attrNameLst>
                                          <p:attrName>style.visibility</p:attrName>
                                        </p:attrNameLst>
                                      </p:cBhvr>
                                      <p:to>
                                        <p:strVal val="visible"/>
                                      </p:to>
                                    </p:set>
                                    <p:animEffect transition="in" filter="fade">
                                      <p:cBhvr>
                                        <p:cTn id="57" dur="500"/>
                                        <p:tgtEl>
                                          <p:spTgt spid="1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a:stretch/>
        </p:blipFill>
        <p:spPr>
          <a:xfrm>
            <a:off x="454025" y="798620"/>
            <a:ext cx="8220075" cy="4059130"/>
          </a:xfrm>
          <a:prstGeom prst="rect">
            <a:avLst/>
          </a:prstGeom>
          <a:noFill/>
          <a:ln>
            <a:noFill/>
          </a:ln>
        </p:spPr>
      </p:pic>
      <p:sp>
        <p:nvSpPr>
          <p:cNvPr id="184" name="Shape 184"/>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98989"/>
              </a:buClr>
              <a:buSzPts val="300"/>
              <a:buFont typeface="Arial"/>
              <a:buNone/>
            </a:pPr>
            <a:fld id="{00000000-1234-1234-1234-123412341234}" type="slidenum">
              <a:rPr lang="en-US" sz="1200" b="0" i="0" u="none" strike="noStrike" cap="none">
                <a:solidFill>
                  <a:srgbClr val="898989"/>
                </a:solidFill>
                <a:latin typeface="Calibri"/>
                <a:ea typeface="Calibri"/>
                <a:cs typeface="Calibri"/>
                <a:sym typeface="Calibri"/>
              </a:rPr>
              <a:t>9</a:t>
            </a:fld>
            <a:endParaRPr sz="1200" b="0" i="0" u="none" strike="noStrike" cap="none">
              <a:solidFill>
                <a:srgbClr val="898989"/>
              </a:solidFill>
              <a:latin typeface="Calibri"/>
              <a:ea typeface="Calibri"/>
              <a:cs typeface="Calibri"/>
              <a:sym typeface="Calibri"/>
            </a:endParaRPr>
          </a:p>
        </p:txBody>
      </p:sp>
      <p:sp>
        <p:nvSpPr>
          <p:cNvPr id="185" name="Shape 185"/>
          <p:cNvSpPr txBox="1">
            <a:spLocks noGrp="1"/>
          </p:cNvSpPr>
          <p:nvPr>
            <p:ph type="title" idx="4294967295"/>
          </p:nvPr>
        </p:nvSpPr>
        <p:spPr>
          <a:xfrm>
            <a:off x="300501" y="209550"/>
            <a:ext cx="8527123" cy="589070"/>
          </a:xfrm>
          <a:prstGeom prst="rect">
            <a:avLst/>
          </a:prstGeom>
          <a:solidFill>
            <a:schemeClr val="lt1"/>
          </a:solidFill>
          <a:ln w="9525" cap="flat" cmpd="sng">
            <a:solidFill>
              <a:srgbClr val="FF33CC"/>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800"/>
              <a:buFont typeface="Calibri"/>
              <a:buNone/>
            </a:pPr>
            <a:r>
              <a:rPr lang="en-US" sz="3200" b="1" i="1" u="none" strike="noStrike" cap="none">
                <a:solidFill>
                  <a:schemeClr val="dk1"/>
                </a:solidFill>
                <a:latin typeface="Georgia"/>
                <a:ea typeface="Georgia"/>
                <a:cs typeface="Georgia"/>
                <a:sym typeface="Georgia"/>
              </a:rPr>
              <a:t>Illusions About Power</a:t>
            </a:r>
            <a:endParaRPr/>
          </a:p>
        </p:txBody>
      </p:sp>
      <p:sp>
        <p:nvSpPr>
          <p:cNvPr id="186" name="Shape 186"/>
          <p:cNvSpPr/>
          <p:nvPr/>
        </p:nvSpPr>
        <p:spPr>
          <a:xfrm>
            <a:off x="838200" y="1187054"/>
            <a:ext cx="7619999" cy="369332"/>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Shape 187"/>
          <p:cNvSpPr/>
          <p:nvPr/>
        </p:nvSpPr>
        <p:spPr>
          <a:xfrm>
            <a:off x="838200" y="1187054"/>
            <a:ext cx="7467600" cy="3416319"/>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lt1"/>
              </a:buClr>
              <a:buSzPts val="600"/>
              <a:buFont typeface="Arial"/>
              <a:buNone/>
            </a:pPr>
            <a:r>
              <a:rPr lang="en-US" sz="2400" b="0" i="0" u="none" strike="noStrike" cap="none">
                <a:solidFill>
                  <a:schemeClr val="lt1"/>
                </a:solidFill>
                <a:latin typeface="Calibri"/>
                <a:ea typeface="Calibri"/>
                <a:cs typeface="Calibri"/>
                <a:sym typeface="Calibri"/>
              </a:rPr>
              <a:t>All too often groups believe that they will win because:</a:t>
            </a:r>
            <a:endParaRPr/>
          </a:p>
          <a:p>
            <a:pPr marL="609600" marR="0" lvl="0" indent="-609600" algn="l" rtl="0">
              <a:lnSpc>
                <a:spcPct val="100000"/>
              </a:lnSpc>
              <a:spcBef>
                <a:spcPts val="0"/>
              </a:spcBef>
              <a:spcAft>
                <a:spcPts val="0"/>
              </a:spcAft>
              <a:buClr>
                <a:schemeClr val="dk1"/>
              </a:buClr>
              <a:buSzPts val="2400"/>
              <a:buFont typeface="Arial"/>
              <a:buNone/>
            </a:pPr>
            <a:endParaRPr sz="2400" b="0" i="0" u="none" strike="noStrike" cap="none">
              <a:solidFill>
                <a:schemeClr val="lt1"/>
              </a:solidFill>
              <a:latin typeface="Calibri"/>
              <a:ea typeface="Calibri"/>
              <a:cs typeface="Calibri"/>
              <a:sym typeface="Calibri"/>
            </a:endParaRPr>
          </a:p>
          <a:p>
            <a:pPr marL="609600" marR="0" lvl="0" indent="-609600" algn="l" rtl="0">
              <a:lnSpc>
                <a:spcPct val="100000"/>
              </a:lnSpc>
              <a:spcBef>
                <a:spcPts val="0"/>
              </a:spcBef>
              <a:spcAft>
                <a:spcPts val="0"/>
              </a:spcAft>
              <a:buClr>
                <a:schemeClr val="lt1"/>
              </a:buClr>
              <a:buSzPts val="2400"/>
              <a:buFont typeface="Noto Sans Symbols"/>
              <a:buAutoNum type="arabicPeriod"/>
            </a:pPr>
            <a:r>
              <a:rPr lang="en-US" sz="2400" b="0" i="0" u="none" strike="noStrike" cap="none">
                <a:solidFill>
                  <a:schemeClr val="lt1"/>
                </a:solidFill>
                <a:latin typeface="Calibri"/>
                <a:ea typeface="Calibri"/>
                <a:cs typeface="Calibri"/>
                <a:sym typeface="Calibri"/>
              </a:rPr>
              <a:t>They are morally right.</a:t>
            </a:r>
            <a:endParaRPr/>
          </a:p>
          <a:p>
            <a:pPr marL="609600" marR="0" lvl="0" indent="-609600" algn="l" rtl="0">
              <a:lnSpc>
                <a:spcPct val="100000"/>
              </a:lnSpc>
              <a:spcBef>
                <a:spcPts val="0"/>
              </a:spcBef>
              <a:spcAft>
                <a:spcPts val="0"/>
              </a:spcAft>
              <a:buClr>
                <a:schemeClr val="lt1"/>
              </a:buClr>
              <a:buSzPts val="2400"/>
              <a:buFont typeface="Noto Sans Symbols"/>
              <a:buAutoNum type="arabicPeriod"/>
            </a:pPr>
            <a:r>
              <a:rPr lang="en-US" sz="2400" b="0" i="0" u="none" strike="noStrike" cap="none">
                <a:solidFill>
                  <a:schemeClr val="lt1"/>
                </a:solidFill>
                <a:latin typeface="Calibri"/>
                <a:ea typeface="Calibri"/>
                <a:cs typeface="Calibri"/>
                <a:sym typeface="Calibri"/>
              </a:rPr>
              <a:t>Truth is on their side.</a:t>
            </a:r>
            <a:endParaRPr/>
          </a:p>
          <a:p>
            <a:pPr marL="609600" marR="0" lvl="0" indent="-609600" algn="l" rtl="0">
              <a:lnSpc>
                <a:spcPct val="100000"/>
              </a:lnSpc>
              <a:spcBef>
                <a:spcPts val="0"/>
              </a:spcBef>
              <a:spcAft>
                <a:spcPts val="0"/>
              </a:spcAft>
              <a:buClr>
                <a:schemeClr val="lt1"/>
              </a:buClr>
              <a:buSzPts val="2400"/>
              <a:buFont typeface="Noto Sans Symbols"/>
              <a:buAutoNum type="arabicPeriod"/>
            </a:pPr>
            <a:r>
              <a:rPr lang="en-US" sz="2400" b="0" i="0" u="none" strike="noStrike" cap="none">
                <a:solidFill>
                  <a:schemeClr val="lt1"/>
                </a:solidFill>
                <a:latin typeface="Calibri"/>
                <a:ea typeface="Calibri"/>
                <a:cs typeface="Calibri"/>
                <a:sym typeface="Calibri"/>
              </a:rPr>
              <a:t>They have the best information and it is all spelled correctly.</a:t>
            </a:r>
            <a:endParaRPr/>
          </a:p>
          <a:p>
            <a:pPr marL="609600" marR="0" lvl="0" indent="-609600" algn="l" rtl="0">
              <a:lnSpc>
                <a:spcPct val="100000"/>
              </a:lnSpc>
              <a:spcBef>
                <a:spcPts val="0"/>
              </a:spcBef>
              <a:spcAft>
                <a:spcPts val="0"/>
              </a:spcAft>
              <a:buClr>
                <a:schemeClr val="lt1"/>
              </a:buClr>
              <a:buSzPts val="2400"/>
              <a:buFont typeface="Noto Sans Symbols"/>
              <a:buAutoNum type="arabicPeriod"/>
            </a:pPr>
            <a:r>
              <a:rPr lang="en-US" sz="2400" b="0" i="0" u="none" strike="noStrike" cap="none">
                <a:solidFill>
                  <a:schemeClr val="lt1"/>
                </a:solidFill>
                <a:latin typeface="Calibri"/>
                <a:ea typeface="Calibri"/>
                <a:cs typeface="Calibri"/>
                <a:sym typeface="Calibri"/>
              </a:rPr>
              <a:t>They speak for large numbers of people.</a:t>
            </a:r>
            <a:endParaRPr/>
          </a:p>
          <a:p>
            <a:pPr marL="609600" marR="0" lvl="0" indent="-609600" algn="l" rtl="0">
              <a:lnSpc>
                <a:spcPct val="100000"/>
              </a:lnSpc>
              <a:spcBef>
                <a:spcPts val="0"/>
              </a:spcBef>
              <a:spcAft>
                <a:spcPts val="0"/>
              </a:spcAft>
              <a:buClr>
                <a:schemeClr val="lt1"/>
              </a:buClr>
              <a:buSzPts val="600"/>
              <a:buFont typeface="Arial"/>
              <a:buNone/>
            </a:pPr>
            <a:r>
              <a:rPr lang="en-US" sz="2400" b="1" i="0" u="none" strike="noStrike" cap="none">
                <a:solidFill>
                  <a:schemeClr val="lt1"/>
                </a:solidFill>
                <a:latin typeface="Calibri"/>
                <a:ea typeface="Calibri"/>
                <a:cs typeface="Calibri"/>
                <a:sym typeface="Calibri"/>
              </a:rPr>
              <a:t>     We need all of these </a:t>
            </a:r>
            <a:r>
              <a:rPr lang="en-US" sz="2400" b="0" i="0" u="none" strike="noStrike" cap="none">
                <a:solidFill>
                  <a:schemeClr val="lt1"/>
                </a:solidFill>
                <a:latin typeface="Calibri"/>
                <a:ea typeface="Calibri"/>
                <a:cs typeface="Calibri"/>
                <a:sym typeface="Calibri"/>
              </a:rPr>
              <a:t>in our favor, but sometimes our opponents who have none of them .... win anyway.</a:t>
            </a:r>
            <a:endParaRPr/>
          </a:p>
        </p:txBody>
      </p:sp>
      <p:pic>
        <p:nvPicPr>
          <p:cNvPr id="188" name="Shape 188"/>
          <p:cNvPicPr preferRelativeResize="0"/>
          <p:nvPr/>
        </p:nvPicPr>
        <p:blipFill rotWithShape="1">
          <a:blip r:embed="rId4">
            <a:alphaModFix/>
          </a:blip>
          <a:srcRect/>
          <a:stretch/>
        </p:blipFill>
        <p:spPr>
          <a:xfrm>
            <a:off x="0" y="4603373"/>
            <a:ext cx="9169152" cy="406775"/>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On-screen Show (16:9)</PresentationFormat>
  <Paragraphs>268</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Georgia</vt:lpstr>
      <vt:lpstr>Noto Sans Symbols</vt:lpstr>
      <vt:lpstr>simple-light-2</vt:lpstr>
      <vt:lpstr>Campaign Planning  </vt:lpstr>
      <vt:lpstr>Session overview:</vt:lpstr>
      <vt:lpstr>    Why Campaign</vt:lpstr>
      <vt:lpstr>Organizing is  Building Power </vt:lpstr>
      <vt:lpstr>PowerPoint Presentation</vt:lpstr>
      <vt:lpstr>Other Types of Group Power </vt:lpstr>
      <vt:lpstr>Uses of Power</vt:lpstr>
      <vt:lpstr>Uses of Power cont.</vt:lpstr>
      <vt:lpstr>Illusions About Power</vt:lpstr>
      <vt:lpstr>Use Tactics to Keep Pressure on the Decision Makers</vt:lpstr>
      <vt:lpstr>Three (3)  Principles Of ORGANIZING </vt:lpstr>
      <vt:lpstr>Planning your  Campaign  </vt:lpstr>
      <vt:lpstr>SWOT Analysis:  Strengths Weaknesses Opportunities Threats </vt:lpstr>
      <vt:lpstr>Allies, opponents </vt:lpstr>
      <vt:lpstr>Example </vt:lpstr>
      <vt:lpstr>PowerPoint Presentation</vt:lpstr>
      <vt:lpstr>What’s Important to Remember</vt:lpstr>
      <vt:lpstr>Campaign planning in groups- Exercise </vt:lpstr>
      <vt:lpstr>Talking with decision-makers: </vt:lpstr>
      <vt:lpstr>Who is going to lead:  Identify at least 2 key persons </vt:lpstr>
      <vt:lpstr>Determine goal you want to achieve before starting the campaign</vt:lpstr>
      <vt:lpstr>Recognize Your Political Reality: Example</vt:lpstr>
      <vt:lpstr>Calendaring</vt:lpstr>
      <vt:lpstr>Commitments- [Insert Campaign Lead(s)]</vt:lpstr>
      <vt:lpstr>PowerPoint Presentation</vt:lpstr>
      <vt:lpstr>Why Campaign         Why don’t they just give us want?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Planning  </dc:title>
  <cp:lastModifiedBy>Rebecca</cp:lastModifiedBy>
  <cp:revision>1</cp:revision>
  <dcterms:modified xsi:type="dcterms:W3CDTF">2018-03-12T22:31:39Z</dcterms:modified>
</cp:coreProperties>
</file>