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2"/>
  </p:notesMasterIdLst>
  <p:sldIdLst>
    <p:sldId id="302" r:id="rId3"/>
    <p:sldId id="303" r:id="rId4"/>
    <p:sldId id="311" r:id="rId5"/>
    <p:sldId id="304" r:id="rId6"/>
    <p:sldId id="312" r:id="rId7"/>
    <p:sldId id="313" r:id="rId8"/>
    <p:sldId id="370" r:id="rId9"/>
    <p:sldId id="359" r:id="rId10"/>
    <p:sldId id="373" r:id="rId11"/>
    <p:sldId id="371" r:id="rId12"/>
    <p:sldId id="266" r:id="rId13"/>
    <p:sldId id="281" r:id="rId14"/>
    <p:sldId id="277" r:id="rId15"/>
    <p:sldId id="262" r:id="rId16"/>
    <p:sldId id="273" r:id="rId17"/>
    <p:sldId id="267" r:id="rId18"/>
    <p:sldId id="360" r:id="rId19"/>
    <p:sldId id="372" r:id="rId20"/>
    <p:sldId id="374" r:id="rId21"/>
    <p:sldId id="367" r:id="rId22"/>
    <p:sldId id="369" r:id="rId23"/>
    <p:sldId id="368" r:id="rId24"/>
    <p:sldId id="259" r:id="rId25"/>
    <p:sldId id="376" r:id="rId26"/>
    <p:sldId id="377" r:id="rId27"/>
    <p:sldId id="361" r:id="rId28"/>
    <p:sldId id="358" r:id="rId29"/>
    <p:sldId id="375" r:id="rId30"/>
    <p:sldId id="319" r:id="rId31"/>
  </p:sldIdLst>
  <p:sldSz cx="12192000" cy="6858000"/>
  <p:notesSz cx="6858000" cy="14573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 Cardell" initials="BC" lastIdx="29" clrIdx="0">
    <p:extLst>
      <p:ext uri="{19B8F6BF-5375-455C-9EA6-DF929625EA0E}">
        <p15:presenceInfo xmlns:p15="http://schemas.microsoft.com/office/powerpoint/2012/main" userId="f13c654e9d2a6464" providerId="Windows Live"/>
      </p:ext>
    </p:extLst>
  </p:cmAuthor>
  <p:cmAuthor id="2" name="Kelly Flannery" initials="KF" lastIdx="6" clrIdx="1">
    <p:extLst>
      <p:ext uri="{19B8F6BF-5375-455C-9EA6-DF929625EA0E}">
        <p15:presenceInfo xmlns:p15="http://schemas.microsoft.com/office/powerpoint/2012/main" userId="d07143a0b8ba3582" providerId="Windows Live"/>
      </p:ext>
    </p:extLst>
  </p:cmAuthor>
  <p:cmAuthor id="3" name="Breanna Diaz" initials="BD"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B7B"/>
    <a:srgbClr val="F7F7F7"/>
    <a:srgbClr val="F5F5F5"/>
    <a:srgbClr val="F3F3F3"/>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A1498-81F8-493D-83F5-CEAB99FB1590}" v="35" dt="2020-03-05T18:50:33.040"/>
    <p1510:client id="{486622AA-4375-422B-BC55-80FEBD452FC5}" v="6" dt="2020-02-29T02:24:55.039"/>
    <p1510:client id="{53F55178-B457-4747-9709-35C30E2B7A9A}" v="19" dt="2020-03-04T20:40:10.574"/>
    <p1510:client id="{75BE3422-BF7A-4D2E-92F9-F5AFCC8DA678}" v="19" dt="2020-02-28T21:33:36.162"/>
    <p1510:client id="{811A83B6-C2FB-4C54-9C4F-AED07B6FD7B1}" v="2" dt="2020-03-04T21:58:40.489"/>
    <p1510:client id="{84171D08-3043-4DE4-9114-E7EACBD90C9F}" v="7" dt="2020-02-28T21:18:13.109"/>
    <p1510:client id="{B5BF6428-69A7-44A0-93BC-23A6A54FFD7C}" v="754" dt="2020-03-04T21:44:52.194"/>
    <p1510:client id="{BE683710-84D2-4F93-ACEB-24303BCAE3D3}" v="37" dt="2020-03-04T21:23:47.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6" autoAdjust="0"/>
    <p:restoredTop sz="77110" autoAdjust="0"/>
  </p:normalViewPr>
  <p:slideViewPr>
    <p:cSldViewPr snapToGrid="0" snapToObjects="1" showGuides="1">
      <p:cViewPr varScale="1">
        <p:scale>
          <a:sx n="88" d="100"/>
          <a:sy n="88" d="100"/>
        </p:scale>
        <p:origin x="1920" y="66"/>
      </p:cViewPr>
      <p:guideLst>
        <p:guide orient="horz" pos="2160"/>
        <p:guide pos="3840"/>
      </p:guideLst>
    </p:cSldViewPr>
  </p:slideViewPr>
  <p:notesTextViewPr>
    <p:cViewPr>
      <p:scale>
        <a:sx n="1" d="1"/>
        <a:sy n="1" d="1"/>
      </p:scale>
      <p:origin x="0" y="-4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E683710-84D2-4F93-ACEB-24303BCAE3D3}"/>
    <pc:docChg chg="addSld modSld">
      <pc:chgData name="" userId="" providerId="" clId="Web-{BE683710-84D2-4F93-ACEB-24303BCAE3D3}" dt="2020-03-04T21:04:56.273" v="31" actId="20577"/>
      <pc:docMkLst>
        <pc:docMk/>
      </pc:docMkLst>
      <pc:sldChg chg="modSp new">
        <pc:chgData name="" userId="" providerId="" clId="Web-{BE683710-84D2-4F93-ACEB-24303BCAE3D3}" dt="2020-03-04T21:04:56.273" v="30" actId="20577"/>
        <pc:sldMkLst>
          <pc:docMk/>
          <pc:sldMk cId="2595092111" sldId="376"/>
        </pc:sldMkLst>
        <pc:spChg chg="mod">
          <ac:chgData name="" userId="" providerId="" clId="Web-{BE683710-84D2-4F93-ACEB-24303BCAE3D3}" dt="2020-03-04T21:04:40.070" v="11" actId="20577"/>
          <ac:spMkLst>
            <pc:docMk/>
            <pc:sldMk cId="2595092111" sldId="376"/>
            <ac:spMk id="2" creationId="{B0649FB0-0657-4D2E-BE69-C09C578441DC}"/>
          </ac:spMkLst>
        </pc:spChg>
        <pc:spChg chg="mod">
          <ac:chgData name="" userId="" providerId="" clId="Web-{BE683710-84D2-4F93-ACEB-24303BCAE3D3}" dt="2020-03-04T21:04:56.273" v="30" actId="20577"/>
          <ac:spMkLst>
            <pc:docMk/>
            <pc:sldMk cId="2595092111" sldId="376"/>
            <ac:spMk id="3" creationId="{F5B7B477-7BA9-4680-BC78-42C382174109}"/>
          </ac:spMkLst>
        </pc:spChg>
      </pc:sldChg>
    </pc:docChg>
  </pc:docChgLst>
  <pc:docChgLst>
    <pc:chgData clId="Web-{486622AA-4375-422B-BC55-80FEBD452FC5}"/>
    <pc:docChg chg="modSld">
      <pc:chgData name="" userId="" providerId="" clId="Web-{486622AA-4375-422B-BC55-80FEBD452FC5}" dt="2020-02-29T02:24:55.039" v="5" actId="20577"/>
      <pc:docMkLst>
        <pc:docMk/>
      </pc:docMkLst>
      <pc:sldChg chg="modSp">
        <pc:chgData name="" userId="" providerId="" clId="Web-{486622AA-4375-422B-BC55-80FEBD452FC5}" dt="2020-02-29T02:24:55.039" v="4" actId="20577"/>
        <pc:sldMkLst>
          <pc:docMk/>
          <pc:sldMk cId="892719365" sldId="359"/>
        </pc:sldMkLst>
        <pc:spChg chg="mod">
          <ac:chgData name="" userId="" providerId="" clId="Web-{486622AA-4375-422B-BC55-80FEBD452FC5}" dt="2020-02-29T02:24:55.039" v="4" actId="20577"/>
          <ac:spMkLst>
            <pc:docMk/>
            <pc:sldMk cId="892719365" sldId="359"/>
            <ac:spMk id="2" creationId="{6A390EE6-8130-4D0C-8BE8-9F400BBF2E77}"/>
          </ac:spMkLst>
        </pc:spChg>
      </pc:sldChg>
    </pc:docChg>
  </pc:docChgLst>
  <pc:docChgLst>
    <pc:chgData clId="Web-{811A83B6-C2FB-4C54-9C4F-AED07B6FD7B1}"/>
    <pc:docChg chg="modSld">
      <pc:chgData name="" userId="" providerId="" clId="Web-{811A83B6-C2FB-4C54-9C4F-AED07B6FD7B1}" dt="2020-03-04T21:58:40.489" v="1" actId="20577"/>
      <pc:docMkLst>
        <pc:docMk/>
      </pc:docMkLst>
      <pc:sldChg chg="modSp">
        <pc:chgData name="" userId="" providerId="" clId="Web-{811A83B6-C2FB-4C54-9C4F-AED07B6FD7B1}" dt="2020-03-04T21:58:40.473" v="0" actId="20577"/>
        <pc:sldMkLst>
          <pc:docMk/>
          <pc:sldMk cId="1906869353" sldId="377"/>
        </pc:sldMkLst>
        <pc:spChg chg="mod">
          <ac:chgData name="" userId="" providerId="" clId="Web-{811A83B6-C2FB-4C54-9C4F-AED07B6FD7B1}" dt="2020-03-04T21:58:40.473" v="0" actId="20577"/>
          <ac:spMkLst>
            <pc:docMk/>
            <pc:sldMk cId="1906869353" sldId="377"/>
            <ac:spMk id="3" creationId="{96D65069-14E9-4559-ABF5-57DD1B9523F4}"/>
          </ac:spMkLst>
        </pc:spChg>
      </pc:sldChg>
    </pc:docChg>
  </pc:docChgLst>
  <pc:docChgLst>
    <pc:chgData clId="Web-{A0EE4866-91C0-4203-A3E3-B3F93DA8AB31}"/>
    <pc:docChg chg="modSld">
      <pc:chgData name="" userId="" providerId="" clId="Web-{A0EE4866-91C0-4203-A3E3-B3F93DA8AB31}" dt="2020-03-05T18:55:40.074" v="181"/>
      <pc:docMkLst>
        <pc:docMk/>
      </pc:docMkLst>
      <pc:sldChg chg="modNotes">
        <pc:chgData name="" userId="" providerId="" clId="Web-{A0EE4866-91C0-4203-A3E3-B3F93DA8AB31}" dt="2020-03-05T18:36:41.426" v="46"/>
        <pc:sldMkLst>
          <pc:docMk/>
          <pc:sldMk cId="892719365" sldId="359"/>
        </pc:sldMkLst>
      </pc:sldChg>
      <pc:sldChg chg="modNotes">
        <pc:chgData name="" userId="" providerId="" clId="Web-{A0EE4866-91C0-4203-A3E3-B3F93DA8AB31}" dt="2020-03-05T18:55:40.074" v="181"/>
        <pc:sldMkLst>
          <pc:docMk/>
          <pc:sldMk cId="2017703977" sldId="374"/>
        </pc:sldMkLst>
      </pc:sldChg>
    </pc:docChg>
  </pc:docChgLst>
  <pc:docChgLst>
    <pc:chgData clId="Web-{36011913-EDF0-458E-B5DB-3DCC45E106F9}"/>
    <pc:docChg chg="modSld">
      <pc:chgData name="" userId="" providerId="" clId="Web-{36011913-EDF0-458E-B5DB-3DCC45E106F9}" dt="2020-02-28T21:33:36.162" v="3" actId="20577"/>
      <pc:docMkLst>
        <pc:docMk/>
      </pc:docMkLst>
      <pc:sldChg chg="modSp">
        <pc:chgData name="" userId="" providerId="" clId="Web-{36011913-EDF0-458E-B5DB-3DCC45E106F9}" dt="2020-02-28T21:33:36.162" v="2" actId="20577"/>
        <pc:sldMkLst>
          <pc:docMk/>
          <pc:sldMk cId="1354631712" sldId="302"/>
        </pc:sldMkLst>
        <pc:spChg chg="mod">
          <ac:chgData name="" userId="" providerId="" clId="Web-{36011913-EDF0-458E-B5DB-3DCC45E106F9}" dt="2020-02-28T21:33:36.162" v="2" actId="20577"/>
          <ac:spMkLst>
            <pc:docMk/>
            <pc:sldMk cId="1354631712" sldId="302"/>
            <ac:spMk id="2" creationId="{4502353B-D2FF-4E10-9E4C-C8ED78C353B5}"/>
          </ac:spMkLst>
        </pc:spChg>
      </pc:sldChg>
    </pc:docChg>
  </pc:docChgLst>
  <pc:docChgLst>
    <pc:chgData clId="Web-{33AAC8D1-9D6E-4985-87FF-A9DFF711D54C}"/>
    <pc:docChg chg="modSld">
      <pc:chgData name="" userId="" providerId="" clId="Web-{33AAC8D1-9D6E-4985-87FF-A9DFF711D54C}" dt="2020-03-05T20:53:04.992" v="4"/>
      <pc:docMkLst>
        <pc:docMk/>
      </pc:docMkLst>
      <pc:sldChg chg="modNotes">
        <pc:chgData name="" userId="" providerId="" clId="Web-{33AAC8D1-9D6E-4985-87FF-A9DFF711D54C}" dt="2020-03-05T20:53:04.992" v="4"/>
        <pc:sldMkLst>
          <pc:docMk/>
          <pc:sldMk cId="0" sldId="312"/>
        </pc:sldMkLst>
      </pc:sldChg>
    </pc:docChg>
  </pc:docChgLst>
  <pc:docChgLst>
    <pc:chgData clId="Web-{E884C0E1-E61E-437E-8013-16B28632230A}"/>
    <pc:docChg chg="modSld">
      <pc:chgData name="" userId="" providerId="" clId="Web-{E884C0E1-E61E-437E-8013-16B28632230A}" dt="2020-03-05T19:14:34.628" v="121"/>
      <pc:docMkLst>
        <pc:docMk/>
      </pc:docMkLst>
      <pc:sldChg chg="modNotes">
        <pc:chgData name="" userId="" providerId="" clId="Web-{E884C0E1-E61E-437E-8013-16B28632230A}" dt="2020-03-05T19:14:34.628" v="121"/>
        <pc:sldMkLst>
          <pc:docMk/>
          <pc:sldMk cId="2731393946" sldId="367"/>
        </pc:sldMkLst>
      </pc:sldChg>
    </pc:docChg>
  </pc:docChgLst>
  <pc:docChgLst>
    <pc:chgData clId="Web-{84171D08-3043-4DE4-9114-E7EACBD90C9F}"/>
    <pc:docChg chg="modSld">
      <pc:chgData name="" userId="" providerId="" clId="Web-{84171D08-3043-4DE4-9114-E7EACBD90C9F}" dt="2020-02-28T21:18:12.968" v="5" actId="20577"/>
      <pc:docMkLst>
        <pc:docMk/>
      </pc:docMkLst>
      <pc:sldChg chg="modSp">
        <pc:chgData name="" userId="" providerId="" clId="Web-{84171D08-3043-4DE4-9114-E7EACBD90C9F}" dt="2020-02-28T21:18:12.968" v="4" actId="20577"/>
        <pc:sldMkLst>
          <pc:docMk/>
          <pc:sldMk cId="3630396813" sldId="319"/>
        </pc:sldMkLst>
        <pc:spChg chg="mod">
          <ac:chgData name="" userId="" providerId="" clId="Web-{84171D08-3043-4DE4-9114-E7EACBD90C9F}" dt="2020-02-28T21:18:12.968" v="4" actId="20577"/>
          <ac:spMkLst>
            <pc:docMk/>
            <pc:sldMk cId="3630396813" sldId="319"/>
            <ac:spMk id="3" creationId="{290071AD-1D34-40D3-824E-ABFE1F946D6E}"/>
          </ac:spMkLst>
        </pc:spChg>
      </pc:sldChg>
    </pc:docChg>
  </pc:docChgLst>
  <pc:docChgLst>
    <pc:chgData clId="Web-{B5BF6428-69A7-44A0-93BC-23A6A54FFD7C}"/>
    <pc:docChg chg="addSld modSld">
      <pc:chgData name="" userId="" providerId="" clId="Web-{B5BF6428-69A7-44A0-93BC-23A6A54FFD7C}" dt="2020-03-04T21:44:52.194" v="750" actId="20577"/>
      <pc:docMkLst>
        <pc:docMk/>
      </pc:docMkLst>
      <pc:sldChg chg="modSp">
        <pc:chgData name="" userId="" providerId="" clId="Web-{B5BF6428-69A7-44A0-93BC-23A6A54FFD7C}" dt="2020-03-04T21:43:28.008" v="429" actId="20577"/>
        <pc:sldMkLst>
          <pc:docMk/>
          <pc:sldMk cId="2595092111" sldId="376"/>
        </pc:sldMkLst>
        <pc:spChg chg="mod">
          <ac:chgData name="" userId="" providerId="" clId="Web-{B5BF6428-69A7-44A0-93BC-23A6A54FFD7C}" dt="2020-03-04T21:43:13.821" v="400" actId="1076"/>
          <ac:spMkLst>
            <pc:docMk/>
            <pc:sldMk cId="2595092111" sldId="376"/>
            <ac:spMk id="2" creationId="{B0649FB0-0657-4D2E-BE69-C09C578441DC}"/>
          </ac:spMkLst>
        </pc:spChg>
        <pc:spChg chg="mod">
          <ac:chgData name="" userId="" providerId="" clId="Web-{B5BF6428-69A7-44A0-93BC-23A6A54FFD7C}" dt="2020-03-04T21:43:28.008" v="429" actId="20577"/>
          <ac:spMkLst>
            <pc:docMk/>
            <pc:sldMk cId="2595092111" sldId="376"/>
            <ac:spMk id="3" creationId="{F5B7B477-7BA9-4680-BC78-42C382174109}"/>
          </ac:spMkLst>
        </pc:spChg>
      </pc:sldChg>
      <pc:sldChg chg="modSp new">
        <pc:chgData name="" userId="" providerId="" clId="Web-{B5BF6428-69A7-44A0-93BC-23A6A54FFD7C}" dt="2020-03-04T21:44:52.194" v="749" actId="20577"/>
        <pc:sldMkLst>
          <pc:docMk/>
          <pc:sldMk cId="1906869353" sldId="377"/>
        </pc:sldMkLst>
        <pc:spChg chg="mod">
          <ac:chgData name="" userId="" providerId="" clId="Web-{B5BF6428-69A7-44A0-93BC-23A6A54FFD7C}" dt="2020-03-04T21:43:42.226" v="487" actId="20577"/>
          <ac:spMkLst>
            <pc:docMk/>
            <pc:sldMk cId="1906869353" sldId="377"/>
            <ac:spMk id="2" creationId="{B0A37774-213B-442E-8EC8-ECC8EBF4E82E}"/>
          </ac:spMkLst>
        </pc:spChg>
        <pc:spChg chg="mod">
          <ac:chgData name="" userId="" providerId="" clId="Web-{B5BF6428-69A7-44A0-93BC-23A6A54FFD7C}" dt="2020-03-04T21:44:52.194" v="749" actId="20577"/>
          <ac:spMkLst>
            <pc:docMk/>
            <pc:sldMk cId="1906869353" sldId="377"/>
            <ac:spMk id="3" creationId="{96D65069-14E9-4559-ABF5-57DD1B9523F4}"/>
          </ac:spMkLst>
        </pc:spChg>
      </pc:sldChg>
    </pc:docChg>
  </pc:docChgLst>
  <pc:docChgLst>
    <pc:chgData clId="Web-{145A1498-81F8-493D-83F5-CEAB99FB1590}"/>
    <pc:docChg chg="modSld sldOrd">
      <pc:chgData name="" userId="" providerId="" clId="Web-{145A1498-81F8-493D-83F5-CEAB99FB1590}" dt="2020-03-05T18:59:14.856" v="78"/>
      <pc:docMkLst>
        <pc:docMk/>
      </pc:docMkLst>
      <pc:sldChg chg="addSp delSp modSp addAnim modAnim">
        <pc:chgData name="" userId="" providerId="" clId="Web-{145A1498-81F8-493D-83F5-CEAB99FB1590}" dt="2020-03-05T18:46:14.445" v="47"/>
        <pc:sldMkLst>
          <pc:docMk/>
          <pc:sldMk cId="2983187875" sldId="267"/>
        </pc:sldMkLst>
        <pc:picChg chg="del">
          <ac:chgData name="" userId="" providerId="" clId="Web-{145A1498-81F8-493D-83F5-CEAB99FB1590}" dt="2020-03-05T18:43:56.210" v="40"/>
          <ac:picMkLst>
            <pc:docMk/>
            <pc:sldMk cId="2983187875" sldId="267"/>
            <ac:picMk id="4" creationId="{DC94E903-B797-4BCA-A70A-588BAC85C6DC}"/>
          </ac:picMkLst>
        </pc:picChg>
        <pc:picChg chg="add mod">
          <ac:chgData name="" userId="" providerId="" clId="Web-{145A1498-81F8-493D-83F5-CEAB99FB1590}" dt="2020-03-05T18:44:14.835" v="45" actId="1076"/>
          <ac:picMkLst>
            <pc:docMk/>
            <pc:sldMk cId="2983187875" sldId="267"/>
            <ac:picMk id="5" creationId="{F2549538-4E77-4446-8B51-570412383769}"/>
          </ac:picMkLst>
        </pc:picChg>
      </pc:sldChg>
      <pc:sldChg chg="modNotes">
        <pc:chgData name="" userId="" providerId="" clId="Web-{145A1498-81F8-493D-83F5-CEAB99FB1590}" dt="2020-03-05T18:33:53.893" v="3"/>
        <pc:sldMkLst>
          <pc:docMk/>
          <pc:sldMk cId="1354631712" sldId="302"/>
        </pc:sldMkLst>
      </pc:sldChg>
      <pc:sldChg chg="modNotes">
        <pc:chgData name="" userId="" providerId="" clId="Web-{145A1498-81F8-493D-83F5-CEAB99FB1590}" dt="2020-03-05T18:33:59.768" v="4"/>
        <pc:sldMkLst>
          <pc:docMk/>
          <pc:sldMk cId="1115509441" sldId="303"/>
        </pc:sldMkLst>
      </pc:sldChg>
      <pc:sldChg chg="modNotes">
        <pc:chgData name="" userId="" providerId="" clId="Web-{145A1498-81F8-493D-83F5-CEAB99FB1590}" dt="2020-03-05T18:34:05.424" v="8"/>
        <pc:sldMkLst>
          <pc:docMk/>
          <pc:sldMk cId="3622230987" sldId="304"/>
        </pc:sldMkLst>
      </pc:sldChg>
      <pc:sldChg chg="modNotes">
        <pc:chgData name="" userId="" providerId="" clId="Web-{145A1498-81F8-493D-83F5-CEAB99FB1590}" dt="2020-03-05T18:33:49.846" v="1"/>
        <pc:sldMkLst>
          <pc:docMk/>
          <pc:sldMk cId="4180406440" sldId="311"/>
        </pc:sldMkLst>
      </pc:sldChg>
      <pc:sldChg chg="modNotes">
        <pc:chgData name="" userId="" providerId="" clId="Web-{145A1498-81F8-493D-83F5-CEAB99FB1590}" dt="2020-03-05T18:34:32.378" v="14"/>
        <pc:sldMkLst>
          <pc:docMk/>
          <pc:sldMk cId="0" sldId="312"/>
        </pc:sldMkLst>
      </pc:sldChg>
      <pc:sldChg chg="modNotes">
        <pc:chgData name="" userId="" providerId="" clId="Web-{145A1498-81F8-493D-83F5-CEAB99FB1590}" dt="2020-03-05T18:34:39.190" v="18"/>
        <pc:sldMkLst>
          <pc:docMk/>
          <pc:sldMk cId="1594414805" sldId="313"/>
        </pc:sldMkLst>
      </pc:sldChg>
      <pc:sldChg chg="modNotes">
        <pc:chgData name="" userId="" providerId="" clId="Web-{145A1498-81F8-493D-83F5-CEAB99FB1590}" dt="2020-03-05T18:59:14.856" v="78"/>
        <pc:sldMkLst>
          <pc:docMk/>
          <pc:sldMk cId="2731393946" sldId="367"/>
        </pc:sldMkLst>
      </pc:sldChg>
      <pc:sldChg chg="modNotes">
        <pc:chgData name="" userId="" providerId="" clId="Web-{145A1498-81F8-493D-83F5-CEAB99FB1590}" dt="2020-03-05T18:34:49.800" v="22"/>
        <pc:sldMkLst>
          <pc:docMk/>
          <pc:sldMk cId="935792968" sldId="370"/>
        </pc:sldMkLst>
      </pc:sldChg>
      <pc:sldChg chg="modSp">
        <pc:chgData name="" userId="" providerId="" clId="Web-{145A1498-81F8-493D-83F5-CEAB99FB1590}" dt="2020-03-05T18:40:21.364" v="37" actId="20577"/>
        <pc:sldMkLst>
          <pc:docMk/>
          <pc:sldMk cId="1097728071" sldId="371"/>
        </pc:sldMkLst>
        <pc:spChg chg="mod">
          <ac:chgData name="" userId="" providerId="" clId="Web-{145A1498-81F8-493D-83F5-CEAB99FB1590}" dt="2020-03-05T18:40:21.364" v="37" actId="20577"/>
          <ac:spMkLst>
            <pc:docMk/>
            <pc:sldMk cId="1097728071" sldId="371"/>
            <ac:spMk id="3" creationId="{698BE2F8-4F18-4B29-82D4-01069D494BA1}"/>
          </ac:spMkLst>
        </pc:spChg>
      </pc:sldChg>
      <pc:sldChg chg="modSp">
        <pc:chgData name="" userId="" providerId="" clId="Web-{145A1498-81F8-493D-83F5-CEAB99FB1590}" dt="2020-03-05T18:39:54.646" v="25" actId="14100"/>
        <pc:sldMkLst>
          <pc:docMk/>
          <pc:sldMk cId="1900034960" sldId="373"/>
        </pc:sldMkLst>
        <pc:spChg chg="mod">
          <ac:chgData name="" userId="" providerId="" clId="Web-{145A1498-81F8-493D-83F5-CEAB99FB1590}" dt="2020-03-05T18:39:54.646" v="25" actId="14100"/>
          <ac:spMkLst>
            <pc:docMk/>
            <pc:sldMk cId="1900034960" sldId="373"/>
            <ac:spMk id="3" creationId="{A7FC29F2-8077-4270-81EF-BF30A937C031}"/>
          </ac:spMkLst>
        </pc:spChg>
      </pc:sldChg>
      <pc:sldChg chg="ord modNotes">
        <pc:chgData name="" userId="" providerId="" clId="Web-{145A1498-81F8-493D-83F5-CEAB99FB1590}" dt="2020-03-05T18:56:03.871" v="66"/>
        <pc:sldMkLst>
          <pc:docMk/>
          <pc:sldMk cId="2017703977" sldId="374"/>
        </pc:sldMkLst>
      </pc:sldChg>
    </pc:docChg>
  </pc:docChgLst>
  <pc:docChgLst>
    <pc:chgData clId="Web-{B6F50D1D-5BAD-43A4-BB43-73632B4F98F6}"/>
    <pc:docChg chg="modSld">
      <pc:chgData name="" userId="" providerId="" clId="Web-{B6F50D1D-5BAD-43A4-BB43-73632B4F98F6}" dt="2020-03-04T21:23:47.523" v="96" actId="1076"/>
      <pc:docMkLst>
        <pc:docMk/>
      </pc:docMkLst>
      <pc:sldChg chg="modSp modNotes">
        <pc:chgData name="" userId="" providerId="" clId="Web-{B6F50D1D-5BAD-43A4-BB43-73632B4F98F6}" dt="2020-03-04T21:23:47.523" v="96" actId="1076"/>
        <pc:sldMkLst>
          <pc:docMk/>
          <pc:sldMk cId="4015084093" sldId="368"/>
        </pc:sldMkLst>
        <pc:spChg chg="mod">
          <ac:chgData name="" userId="" providerId="" clId="Web-{B6F50D1D-5BAD-43A4-BB43-73632B4F98F6}" dt="2020-03-04T21:23:47.523" v="96" actId="1076"/>
          <ac:spMkLst>
            <pc:docMk/>
            <pc:sldMk cId="4015084093" sldId="368"/>
            <ac:spMk id="2" creationId="{DF26264E-2EC9-4A74-ABAF-EA6DF7AB073B}"/>
          </ac:spMkLst>
        </pc:spChg>
      </pc:sldChg>
      <pc:sldChg chg="modNotes">
        <pc:chgData name="" userId="" providerId="" clId="Web-{B6F50D1D-5BAD-43A4-BB43-73632B4F98F6}" dt="2020-03-04T21:06:38.584" v="72"/>
        <pc:sldMkLst>
          <pc:docMk/>
          <pc:sldMk cId="2986187678" sldId="369"/>
        </pc:sldMkLst>
      </pc:sldChg>
    </pc:docChg>
  </pc:docChgLst>
  <pc:docChgLst>
    <pc:chgData clId="Web-{75BE3422-BF7A-4D2E-92F9-F5AFCC8DA678}"/>
    <pc:docChg chg="modSld">
      <pc:chgData name="" userId="" providerId="" clId="Web-{75BE3422-BF7A-4D2E-92F9-F5AFCC8DA678}" dt="2020-02-28T21:31:28.630" v="14" actId="20577"/>
      <pc:docMkLst>
        <pc:docMk/>
      </pc:docMkLst>
      <pc:sldChg chg="modSp">
        <pc:chgData name="" userId="" providerId="" clId="Web-{75BE3422-BF7A-4D2E-92F9-F5AFCC8DA678}" dt="2020-02-28T21:31:28.614" v="13" actId="20577"/>
        <pc:sldMkLst>
          <pc:docMk/>
          <pc:sldMk cId="1354631712" sldId="302"/>
        </pc:sldMkLst>
        <pc:spChg chg="mod">
          <ac:chgData name="" userId="" providerId="" clId="Web-{75BE3422-BF7A-4D2E-92F9-F5AFCC8DA678}" dt="2020-02-28T21:31:28.614" v="13" actId="20577"/>
          <ac:spMkLst>
            <pc:docMk/>
            <pc:sldMk cId="1354631712" sldId="302"/>
            <ac:spMk id="2" creationId="{4502353B-D2FF-4E10-9E4C-C8ED78C353B5}"/>
          </ac:spMkLst>
        </pc:spChg>
      </pc:sldChg>
    </pc:docChg>
  </pc:docChgLst>
  <pc:docChgLst>
    <pc:chgData clId="Web-{53F55178-B457-4747-9709-35C30E2B7A9A}"/>
    <pc:docChg chg="modSld">
      <pc:chgData name="" userId="" providerId="" clId="Web-{53F55178-B457-4747-9709-35C30E2B7A9A}" dt="2020-03-04T20:40:10.527" v="16" actId="20577"/>
      <pc:docMkLst>
        <pc:docMk/>
      </pc:docMkLst>
      <pc:sldChg chg="modSp">
        <pc:chgData name="" userId="" providerId="" clId="Web-{53F55178-B457-4747-9709-35C30E2B7A9A}" dt="2020-03-04T20:39:50.137" v="6" actId="20577"/>
        <pc:sldMkLst>
          <pc:docMk/>
          <pc:sldMk cId="1354631712" sldId="302"/>
        </pc:sldMkLst>
        <pc:spChg chg="mod">
          <ac:chgData name="" userId="" providerId="" clId="Web-{53F55178-B457-4747-9709-35C30E2B7A9A}" dt="2020-03-04T20:39:50.137" v="6" actId="20577"/>
          <ac:spMkLst>
            <pc:docMk/>
            <pc:sldMk cId="1354631712" sldId="302"/>
            <ac:spMk id="2" creationId="{4502353B-D2FF-4E10-9E4C-C8ED78C353B5}"/>
          </ac:spMkLst>
        </pc:spChg>
      </pc:sldChg>
      <pc:sldChg chg="modSp">
        <pc:chgData name="" userId="" providerId="" clId="Web-{53F55178-B457-4747-9709-35C30E2B7A9A}" dt="2020-03-04T20:40:08.964" v="14" actId="20577"/>
        <pc:sldMkLst>
          <pc:docMk/>
          <pc:sldMk cId="3622230987" sldId="304"/>
        </pc:sldMkLst>
        <pc:spChg chg="mod">
          <ac:chgData name="" userId="" providerId="" clId="Web-{53F55178-B457-4747-9709-35C30E2B7A9A}" dt="2020-03-04T20:40:08.964" v="14" actId="20577"/>
          <ac:spMkLst>
            <pc:docMk/>
            <pc:sldMk cId="3622230987" sldId="304"/>
            <ac:spMk id="3" creationId="{ED29A87C-60CD-4A18-93E6-596DD9DB89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783BB-2881-194B-A93F-768FEED3B5A8}" type="datetimeFigureOut">
              <a:rPr lang="en-US" smtClean="0"/>
              <a:t>3/5/2020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4E219-1CDD-5F46-A9C4-02DA4BB254FC}" type="slidenum">
              <a:rPr lang="en-US" smtClean="0"/>
              <a:t>‹#›</a:t>
            </a:fld>
            <a:endParaRPr lang="en-US"/>
          </a:p>
        </p:txBody>
      </p:sp>
    </p:spTree>
    <p:extLst>
      <p:ext uri="{BB962C8B-B14F-4D97-AF65-F5344CB8AC3E}">
        <p14:creationId xmlns:p14="http://schemas.microsoft.com/office/powerpoint/2010/main" val="214000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kff.org/uninsured/issue-brief/key-facts-about-the-uninsured-popula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international.commonwealthfund.org/countries/united_states/" TargetMode="External"/><Relationship Id="rId4" Type="http://schemas.openxmlformats.org/officeDocument/2006/relationships/hyperlink" Target="https://qz.com/1022831/why-doesnt-the-united-states-have-universal-health-ca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hs.gov/about/budget/fy2018/budget-in-brief/cms/medicare/index.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nytimes.com/2019/10/07/upshot/health-care-waste-study.html" TargetMode="External"/><Relationship Id="rId5" Type="http://schemas.openxmlformats.org/officeDocument/2006/relationships/hyperlink" Target="https://www.commondreams.org/newswire/2019/02/07/new-medical-bankruptcy-study-two-thirds-filers-cite-illness-and-medical-bills-0" TargetMode="External"/><Relationship Id="rId4" Type="http://schemas.openxmlformats.org/officeDocument/2006/relationships/hyperlink" Target="https://nces.ed.gov/pubs2019/2019144.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omenshealth.gov/hiv-and-aids/women-and-hiv/#7" TargetMode="External"/><Relationship Id="rId7" Type="http://schemas.openxmlformats.org/officeDocument/2006/relationships/hyperlink" Target="https://www.womenshealth.gov/nwghaad/resources/fact-shee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womenshealth.gov/nwghaad/every-girl" TargetMode="External"/><Relationship Id="rId5" Type="http://schemas.openxmlformats.org/officeDocument/2006/relationships/hyperlink" Target="https://www.womenshealth.gov/nwghaad/every-woman" TargetMode="External"/><Relationship Id="rId4" Type="http://schemas.openxmlformats.org/officeDocument/2006/relationships/hyperlink" Target="https://www.hiv.gov/hiv-basics/overview/data-and-trends/statistic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kff.org/wp-content/uploads/2011/03/5-02-13-history-of-health-reform.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griffinbenefits.com/employeebenefitsblog/history-of-healthcar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endParaRPr lang="en-US" dirty="0"/>
          </a:p>
        </p:txBody>
      </p:sp>
      <p:sp>
        <p:nvSpPr>
          <p:cNvPr id="4" name="Slide Number Placeholder 3"/>
          <p:cNvSpPr>
            <a:spLocks noGrp="1"/>
          </p:cNvSpPr>
          <p:nvPr>
            <p:ph type="sldNum" sz="quarter" idx="5"/>
          </p:nvPr>
        </p:nvSpPr>
        <p:spPr/>
        <p:txBody>
          <a:bodyPr/>
          <a:lstStyle/>
          <a:p>
            <a:fld id="{79D4E219-1CDD-5F46-A9C4-02DA4BB254FC}" type="slidenum">
              <a:rPr lang="en-US" smtClean="0"/>
              <a:t>1</a:t>
            </a:fld>
            <a:endParaRPr lang="en-US"/>
          </a:p>
        </p:txBody>
      </p:sp>
    </p:spTree>
    <p:extLst>
      <p:ext uri="{BB962C8B-B14F-4D97-AF65-F5344CB8AC3E}">
        <p14:creationId xmlns:p14="http://schemas.microsoft.com/office/powerpoint/2010/main" val="344534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dirty="0"/>
              <a:t>Right now in the US, we haven’t yet achieved PWN’s vision. We are the only industrialized nation without universal healthcare. We don’t even really have a health care system – we have health care systems. </a:t>
            </a:r>
          </a:p>
          <a:p>
            <a:endParaRPr lang="en" sz="1200" dirty="0"/>
          </a:p>
          <a:p>
            <a:r>
              <a:rPr lang="en" sz="1200" dirty="0"/>
              <a:t>Health care coverage in the U.S. is fragmented &amp; impressively complex, w</a:t>
            </a:r>
            <a:r>
              <a:rPr lang="en-US" sz="1200" dirty="0"/>
              <a:t>it</a:t>
            </a:r>
            <a:r>
              <a:rPr lang="en" sz="1200" dirty="0"/>
              <a:t>h multiple payers -- a number of </a:t>
            </a:r>
            <a:r>
              <a:rPr lang="en-US" sz="1200" b="0" i="0" kern="1200" dirty="0">
                <a:solidFill>
                  <a:schemeClr val="tx1"/>
                </a:solidFill>
                <a:effectLst/>
                <a:latin typeface="+mn-lt"/>
                <a:ea typeface="+mn-ea"/>
                <a:cs typeface="+mn-cs"/>
              </a:rPr>
              <a:t>private and public sources  -- and wide gaps in insured rates across the U.S. population. A majority of people are covered through private insurance, which can be for profit or non-profit. Private plans are mostly regulated on the state level so oversight, protections, and requirements can vary depending on where you live – here you can think employee-sponsored plans, individually-bought plans, supplemental plans for people on public insurance, or plans through the ACA marketplace (</a:t>
            </a:r>
            <a:r>
              <a:rPr lang="en-US" sz="1200" b="0" i="1" kern="1200" dirty="0">
                <a:solidFill>
                  <a:schemeClr val="tx1"/>
                </a:solidFill>
                <a:effectLst/>
                <a:latin typeface="+mn-lt"/>
                <a:ea typeface="+mn-ea"/>
                <a:cs typeface="+mn-cs"/>
              </a:rPr>
              <a:t>many of which are also subsidized by the federal government)</a:t>
            </a:r>
            <a:r>
              <a:rPr lang="en-US" sz="1200" b="0" i="0" kern="1200" dirty="0">
                <a:solidFill>
                  <a:schemeClr val="tx1"/>
                </a:solidFill>
                <a:effectLst/>
                <a:latin typeface="+mn-lt"/>
                <a:ea typeface="+mn-ea"/>
                <a:cs typeface="+mn-cs"/>
              </a:rPr>
              <a:t>. For public coverage, </a:t>
            </a:r>
            <a:r>
              <a:rPr lang="en" sz="1200" dirty="0"/>
              <a:t>there’s Medicare, </a:t>
            </a:r>
            <a:r>
              <a:rPr lang="en-US" sz="1200" dirty="0"/>
              <a:t>Medicaid</a:t>
            </a:r>
            <a:r>
              <a:rPr lang="en" sz="1200" dirty="0"/>
              <a:t>, CHIP, Veterans Affairs, more. All of these overlapping, </a:t>
            </a:r>
            <a:r>
              <a:rPr lang="en-US" sz="1200" dirty="0"/>
              <a:t>crisscrossing</a:t>
            </a:r>
            <a:r>
              <a:rPr lang="en" sz="1200" dirty="0"/>
              <a:t> systems create huge gaps for people to tall through – a</a:t>
            </a:r>
            <a:r>
              <a:rPr lang="en-US" sz="1200" dirty="0" err="1"/>
              <a:t>nd</a:t>
            </a:r>
            <a:r>
              <a:rPr lang="en" sz="1200" dirty="0"/>
              <a:t> they do. We have about 27.9 million uninsured people (up 500,000 since 2017). </a:t>
            </a:r>
          </a:p>
          <a:p>
            <a:endParaRPr lang="en" sz="1200" dirty="0"/>
          </a:p>
          <a:p>
            <a:r>
              <a:rPr lang="en" sz="1200" dirty="0"/>
              <a:t>The Affordable Care Act did </a:t>
            </a:r>
            <a:r>
              <a:rPr lang="en" sz="1200" dirty="0">
                <a:highlight>
                  <a:srgbClr val="FFFFFF"/>
                </a:highlight>
              </a:rPr>
              <a:t>expanded access to care for women living with HIV by reducing discrimination, improving the quality and consistency of care, and by reducing financial barriers to health care. </a:t>
            </a:r>
          </a:p>
          <a:p>
            <a:endParaRPr lang="en" sz="1200" dirty="0">
              <a:highlight>
                <a:srgbClr val="FFFFFF"/>
              </a:highlight>
            </a:endParaRPr>
          </a:p>
          <a:p>
            <a:r>
              <a:rPr lang="en" sz="1200" dirty="0">
                <a:highlight>
                  <a:srgbClr val="FFFFFF"/>
                </a:highlight>
              </a:rPr>
              <a:t>But there are some real limitations. 14 states, most of which are in the US South, have refused to expand coverage to more people under their state Medicaid programs. And generally speaking, Southern states are where we continue to see stark racial, economic and health inequities, and where nearly half of WLHIV in the US reside. The law provides no coverage for undocumented immigrants, limits coverage for other immigrants, and maintains the federal ban on abortion coverage.  As we speak, the Courts are </a:t>
            </a:r>
            <a:r>
              <a:rPr lang="en-US" sz="1200" dirty="0">
                <a:highlight>
                  <a:srgbClr val="FFFFFF"/>
                </a:highlight>
              </a:rPr>
              <a:t>debating</a:t>
            </a:r>
            <a:r>
              <a:rPr lang="en" sz="1200" dirty="0">
                <a:highlight>
                  <a:srgbClr val="FFFFFF"/>
                </a:highlight>
              </a:rPr>
              <a:t> the </a:t>
            </a:r>
            <a:r>
              <a:rPr lang="en-US" sz="1200" dirty="0">
                <a:highlight>
                  <a:srgbClr val="FFFFFF"/>
                </a:highlight>
              </a:rPr>
              <a:t>constitutionality </a:t>
            </a:r>
            <a:r>
              <a:rPr lang="en" sz="1200" dirty="0">
                <a:highlight>
                  <a:srgbClr val="FFFFFF"/>
                </a:highlight>
              </a:rPr>
              <a:t>of t</a:t>
            </a:r>
            <a:r>
              <a:rPr lang="en-US" sz="1200" dirty="0">
                <a:highlight>
                  <a:srgbClr val="FFFFFF"/>
                </a:highlight>
              </a:rPr>
              <a:t>he</a:t>
            </a:r>
            <a:r>
              <a:rPr lang="en" sz="1200" dirty="0">
                <a:highlight>
                  <a:srgbClr val="FFFFFF"/>
                </a:highlight>
              </a:rPr>
              <a:t> ACA. The administration is encouraging states to apply to make their </a:t>
            </a:r>
            <a:r>
              <a:rPr lang="en-US" sz="1200" dirty="0">
                <a:highlight>
                  <a:srgbClr val="FFFFFF"/>
                </a:highlight>
              </a:rPr>
              <a:t>Medicaid</a:t>
            </a:r>
            <a:r>
              <a:rPr lang="en" sz="1200" dirty="0">
                <a:highlight>
                  <a:srgbClr val="FFFFFF"/>
                </a:highlight>
              </a:rPr>
              <a:t> programs less comprehensive, allow more discrimination, and cover less people. The administration is making it more complex for private plans to cover abo</a:t>
            </a:r>
            <a:r>
              <a:rPr lang="en-US" sz="1200" dirty="0">
                <a:highlight>
                  <a:srgbClr val="FFFFFF"/>
                </a:highlight>
              </a:rPr>
              <a:t>r</a:t>
            </a:r>
            <a:r>
              <a:rPr lang="en" sz="1200" dirty="0" err="1">
                <a:highlight>
                  <a:srgbClr val="FFFFFF"/>
                </a:highlight>
              </a:rPr>
              <a:t>tion</a:t>
            </a:r>
            <a:r>
              <a:rPr lang="en" sz="1200" dirty="0">
                <a:highlight>
                  <a:srgbClr val="FFFFFF"/>
                </a:highlight>
              </a:rPr>
              <a:t>, a</a:t>
            </a:r>
            <a:r>
              <a:rPr lang="en-US" sz="1200" dirty="0" err="1">
                <a:highlight>
                  <a:srgbClr val="FFFFFF"/>
                </a:highlight>
              </a:rPr>
              <a:t>nd</a:t>
            </a:r>
            <a:r>
              <a:rPr lang="en" sz="1200" dirty="0">
                <a:highlight>
                  <a:srgbClr val="FFFFFF"/>
                </a:highlight>
              </a:rPr>
              <a:t> kicking </a:t>
            </a:r>
            <a:r>
              <a:rPr lang="en-US" sz="1200" dirty="0">
                <a:highlight>
                  <a:srgbClr val="FFFFFF"/>
                </a:highlight>
              </a:rPr>
              <a:t>comprehensive</a:t>
            </a:r>
            <a:r>
              <a:rPr lang="en" sz="1200" dirty="0">
                <a:highlight>
                  <a:srgbClr val="FFFFFF"/>
                </a:highlight>
              </a:rPr>
              <a:t> reproductive health care providers off of public programs.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isn’t normal, and this isn’t necessary. </a:t>
            </a:r>
            <a:r>
              <a:rPr lang="en-US" sz="1200" b="0" i="0" kern="1200" dirty="0">
                <a:solidFill>
                  <a:schemeClr val="tx1"/>
                </a:solidFill>
                <a:effectLst/>
                <a:latin typeface="+mn-lt"/>
                <a:ea typeface="+mn-ea"/>
                <a:cs typeface="+mn-cs"/>
              </a:rPr>
              <a:t>Basically we’re going to compare the U.S. to other countries with an advances health care system to see how we stack up</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Kaiser Family Foundation, “</a:t>
            </a:r>
            <a:r>
              <a:rPr lang="en-US" sz="1200" b="0" i="0" kern="1200" dirty="0">
                <a:solidFill>
                  <a:schemeClr val="tx1"/>
                </a:solidFill>
                <a:effectLst/>
                <a:latin typeface="+mn-lt"/>
                <a:ea typeface="+mn-ea"/>
                <a:cs typeface="+mn-cs"/>
              </a:rPr>
              <a:t>Key Facts about the Uninsured Population,” December 2019, </a:t>
            </a:r>
            <a:r>
              <a:rPr lang="en-US" dirty="0">
                <a:hlinkClick r:id="rId3"/>
              </a:rPr>
              <a:t>https://www.kff.org/uninsured/issue-brief/key-facts-about-the-uninsured-population/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Quartz, ”The History of why the US is the only rich country without universal healthcare,” July 2017, </a:t>
            </a:r>
            <a:r>
              <a:rPr lang="en-US" dirty="0">
                <a:hlinkClick r:id="rId4"/>
              </a:rPr>
              <a:t>https://qz.com/1022831/why-doesnt-the-united-states-have-universal-health-care/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Commonwealth Fund, International Health Care System Profiles, ”The U.S. Health care system,” n.d. </a:t>
            </a:r>
            <a:r>
              <a:rPr lang="en-US" dirty="0">
                <a:hlinkClick r:id="rId5"/>
              </a:rPr>
              <a:t>https://international.commonwealthfund.org/countries/united_states/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9E94D5-1F8C-E942-B675-B28D101D1967}" type="slidenum">
              <a:rPr lang="en-US" smtClean="0"/>
              <a:t>11</a:t>
            </a:fld>
            <a:endParaRPr lang="en-US"/>
          </a:p>
        </p:txBody>
      </p:sp>
    </p:spTree>
    <p:extLst>
      <p:ext uri="{BB962C8B-B14F-4D97-AF65-F5344CB8AC3E}">
        <p14:creationId xmlns:p14="http://schemas.microsoft.com/office/powerpoint/2010/main" val="158818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States spent more per person on health care than all other countries by a considerable margin, close to triple the OECD average</a:t>
            </a:r>
          </a:p>
          <a:p>
            <a:endParaRPr lang="en-US" dirty="0">
              <a:cs typeface="Calibri"/>
            </a:endParaRPr>
          </a:p>
          <a:p>
            <a:r>
              <a:rPr lang="en-US" dirty="0"/>
              <a:t>The U.S. spends the MOST on drugs, more than double of the the average of similar countries.</a:t>
            </a:r>
          </a:p>
        </p:txBody>
      </p:sp>
      <p:sp>
        <p:nvSpPr>
          <p:cNvPr id="4" name="Slide Number Placeholder 3"/>
          <p:cNvSpPr>
            <a:spLocks noGrp="1"/>
          </p:cNvSpPr>
          <p:nvPr>
            <p:ph type="sldNum" sz="quarter" idx="5"/>
          </p:nvPr>
        </p:nvSpPr>
        <p:spPr/>
        <p:txBody>
          <a:bodyPr/>
          <a:lstStyle/>
          <a:p>
            <a:fld id="{FF9E94D5-1F8C-E942-B675-B28D101D1967}" type="slidenum">
              <a:rPr lang="en-US" smtClean="0"/>
              <a:t>12</a:t>
            </a:fld>
            <a:endParaRPr lang="en-US"/>
          </a:p>
        </p:txBody>
      </p:sp>
    </p:spTree>
    <p:extLst>
      <p:ext uri="{BB962C8B-B14F-4D97-AF65-F5344CB8AC3E}">
        <p14:creationId xmlns:p14="http://schemas.microsoft.com/office/powerpoint/2010/main" val="1669078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in the U.S. have the SECOND LOWEST likelihood of seeing a doctor when they need one.</a:t>
            </a:r>
          </a:p>
          <a:p>
            <a:endParaRPr lang="en-US" dirty="0">
              <a:cs typeface="Calibri"/>
            </a:endParaRPr>
          </a:p>
          <a:p>
            <a:r>
              <a:rPr lang="en-US" dirty="0"/>
              <a:t>The United States the worst avoidable mortality rates considering how much we spend on health care</a:t>
            </a:r>
          </a:p>
          <a:p>
            <a:endParaRPr lang="en-US" dirty="0">
              <a:cs typeface="Calibri"/>
            </a:endParaRPr>
          </a:p>
          <a:p>
            <a:r>
              <a:rPr lang="en-US" dirty="0">
                <a:cs typeface="Calibri"/>
              </a:rPr>
              <a:t>We have one of the highest maternal mortality rates of industrialized nations, and the rate is rising in the U.S. as it declines everywhere else</a:t>
            </a:r>
          </a:p>
          <a:p>
            <a:endParaRPr lang="en-US" dirty="0">
              <a:cs typeface="Calibri"/>
            </a:endParaRPr>
          </a:p>
          <a:p>
            <a:r>
              <a:rPr lang="en-US" dirty="0"/>
              <a:t>And despite spending the most, the U.S. has one of the LOWEST percentages of people with health care coverage. </a:t>
            </a:r>
            <a:endParaRPr lang="en-US" dirty="0">
              <a:cs typeface="Calibri"/>
            </a:endParaRPr>
          </a:p>
        </p:txBody>
      </p:sp>
      <p:sp>
        <p:nvSpPr>
          <p:cNvPr id="4" name="Slide Number Placeholder 3"/>
          <p:cNvSpPr>
            <a:spLocks noGrp="1"/>
          </p:cNvSpPr>
          <p:nvPr>
            <p:ph type="sldNum" sz="quarter" idx="5"/>
          </p:nvPr>
        </p:nvSpPr>
        <p:spPr/>
        <p:txBody>
          <a:bodyPr/>
          <a:lstStyle/>
          <a:p>
            <a:fld id="{FF9E94D5-1F8C-E942-B675-B28D101D1967}" type="slidenum">
              <a:rPr lang="en-US" smtClean="0"/>
              <a:t>13</a:t>
            </a:fld>
            <a:endParaRPr lang="en-US"/>
          </a:p>
        </p:txBody>
      </p:sp>
    </p:spTree>
    <p:extLst>
      <p:ext uri="{BB962C8B-B14F-4D97-AF65-F5344CB8AC3E}">
        <p14:creationId xmlns:p14="http://schemas.microsoft.com/office/powerpoint/2010/main" val="186402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last year found that 2 out of every 3 people who file for bankruptcy cite medical reasons – either linked to the illness &amp; time off work or the medical bills themselves.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a:solidFill>
                    <a:srgbClr val="EC2B7B"/>
                  </a:solidFill>
                </a:ln>
              </a:rPr>
              <a:t>“Unless you’re Bill Gates, you’re just one serious illness away from bankruptcy. For middle-class Americans, health insurance offers little protection. Most of us have policies with so many loopholes, copayments and deductibles that illness can put you in the poorhouse. And even the best job-based health insurance often vanishes when prolonged illness causes job loss – just when families need it most. Private health insurance is a defective product, akin to an umbrella that melts in the rain.”</a:t>
            </a:r>
          </a:p>
          <a:p>
            <a:endParaRPr lang="en-US" b="0" dirty="0"/>
          </a:p>
          <a:p>
            <a:r>
              <a:rPr lang="en-US" b="0" dirty="0"/>
              <a:t>Another 2019 study found that about one in every four dollars spent on healthcare in the U.S. is wasted. </a:t>
            </a:r>
            <a:r>
              <a:rPr lang="en-US" sz="1200" b="0" i="0" kern="1200" dirty="0">
                <a:solidFill>
                  <a:schemeClr val="tx1"/>
                </a:solidFill>
                <a:effectLst/>
                <a:latin typeface="+mn-lt"/>
                <a:ea typeface="+mn-ea"/>
                <a:cs typeface="+mn-cs"/>
              </a:rPr>
              <a:t>At least $760 billion per year.</a:t>
            </a:r>
            <a:r>
              <a:rPr lang="en-US" b="0" dirty="0"/>
              <a:t> </a:t>
            </a:r>
            <a:r>
              <a:rPr lang="en-US" sz="1200" b="0" i="0" kern="1200" dirty="0">
                <a:solidFill>
                  <a:schemeClr val="tx1"/>
                </a:solidFill>
                <a:effectLst/>
                <a:latin typeface="+mn-lt"/>
                <a:ea typeface="+mn-ea"/>
                <a:cs typeface="+mn-cs"/>
              </a:rPr>
              <a:t>That’s comparable to government </a:t>
            </a:r>
            <a:r>
              <a:rPr lang="en-US" sz="1200" b="0" i="0" u="sng" kern="1200" dirty="0">
                <a:solidFill>
                  <a:schemeClr val="tx1"/>
                </a:solidFill>
                <a:effectLst/>
                <a:latin typeface="+mn-lt"/>
                <a:ea typeface="+mn-ea"/>
                <a:cs typeface="+mn-cs"/>
                <a:hlinkClick r:id="rId3"/>
              </a:rPr>
              <a:t>spending on Medicare</a:t>
            </a:r>
            <a:r>
              <a:rPr lang="en-US" sz="1200" b="0" i="0" kern="1200" dirty="0">
                <a:solidFill>
                  <a:schemeClr val="tx1"/>
                </a:solidFill>
                <a:effectLst/>
                <a:latin typeface="+mn-lt"/>
                <a:ea typeface="+mn-ea"/>
                <a:cs typeface="+mn-cs"/>
              </a:rPr>
              <a:t> and exceeds national military spending, as well as total primary and secondary </a:t>
            </a:r>
            <a:r>
              <a:rPr lang="en-US" sz="1200" b="0" i="0" u="sng" kern="1200" dirty="0">
                <a:solidFill>
                  <a:schemeClr val="tx1"/>
                </a:solidFill>
                <a:effectLst/>
                <a:latin typeface="+mn-lt"/>
                <a:ea typeface="+mn-ea"/>
                <a:cs typeface="+mn-cs"/>
                <a:hlinkClick r:id="rId4"/>
              </a:rPr>
              <a:t>education spending</a:t>
            </a:r>
            <a:r>
              <a:rPr lang="en-US" sz="1200" b="0" i="0" kern="1200" dirty="0">
                <a:solidFill>
                  <a:schemeClr val="tx1"/>
                </a:solidFill>
                <a:effectLst/>
                <a:latin typeface="+mn-lt"/>
                <a:ea typeface="+mn-ea"/>
                <a:cs typeface="+mn-cs"/>
              </a:rPr>
              <a:t>. </a:t>
            </a:r>
            <a:r>
              <a:rPr lang="en-US" b="0" dirty="0"/>
              <a:t>The biggest source of waste: Administrative complexity (</a:t>
            </a:r>
            <a:r>
              <a:rPr lang="en-US" sz="1200" b="0" i="0" kern="1200" dirty="0">
                <a:solidFill>
                  <a:schemeClr val="tx1"/>
                </a:solidFill>
                <a:effectLst/>
                <a:latin typeface="+mn-lt"/>
                <a:ea typeface="+mn-ea"/>
                <a:cs typeface="+mn-cs"/>
              </a:rPr>
              <a:t>time and resources devoted to billing, coding, and reporting to insurers and public programs.). Ultimately, the report confirms that not only does the U.S. spend more on healthcare than any other country; it also wastes more than any other country.</a:t>
            </a:r>
            <a:endParaRPr lang="en-US" b="0" dirty="0"/>
          </a:p>
          <a:p>
            <a:endParaRPr lang="en-US" dirty="0"/>
          </a:p>
          <a:p>
            <a:endParaRPr lang="en-US" dirty="0"/>
          </a:p>
          <a:p>
            <a:r>
              <a:rPr lang="en-US" dirty="0"/>
              <a:t>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Physicians for a National </a:t>
            </a:r>
            <a:r>
              <a:rPr lang="en-US" b="0" dirty="0"/>
              <a:t>Health Program, “</a:t>
            </a:r>
            <a:r>
              <a:rPr lang="en-US" sz="1200" b="0" i="0" kern="1200" dirty="0">
                <a:solidFill>
                  <a:schemeClr val="tx1"/>
                </a:solidFill>
                <a:effectLst/>
                <a:latin typeface="+mn-lt"/>
                <a:ea typeface="+mn-ea"/>
                <a:cs typeface="+mn-cs"/>
              </a:rPr>
              <a:t>New Medical Bankruptcy Study: Two-Thirds of Filers Cite Illness and Medical Bills as Contributors to Financial Ruin,” </a:t>
            </a:r>
            <a:r>
              <a:rPr lang="en-US" sz="1200" b="0" i="1" kern="1200" dirty="0">
                <a:solidFill>
                  <a:schemeClr val="tx1"/>
                </a:solidFill>
                <a:effectLst/>
                <a:latin typeface="+mn-lt"/>
                <a:ea typeface="+mn-ea"/>
                <a:cs typeface="+mn-cs"/>
              </a:rPr>
              <a:t>Common Dreams</a:t>
            </a:r>
            <a:r>
              <a:rPr lang="en-US" sz="1200" b="0" i="0" kern="1200" dirty="0">
                <a:solidFill>
                  <a:schemeClr val="tx1"/>
                </a:solidFill>
                <a:effectLst/>
                <a:latin typeface="+mn-lt"/>
                <a:ea typeface="+mn-ea"/>
                <a:cs typeface="+mn-cs"/>
              </a:rPr>
              <a:t>, February 2019, </a:t>
            </a:r>
            <a:r>
              <a:rPr lang="en-US" dirty="0">
                <a:hlinkClick r:id="rId5"/>
              </a:rPr>
              <a:t>https://www.commondreams.org/newswire/2019/02/07/new-medical-bankruptcy-study-two-thirds-filers-cite-illness-and-medical-bills-0</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Austin </a:t>
            </a:r>
            <a:r>
              <a:rPr lang="en-US" sz="1200" b="0" i="0" kern="1200" dirty="0" err="1">
                <a:solidFill>
                  <a:schemeClr val="tx1"/>
                </a:solidFill>
                <a:effectLst/>
                <a:latin typeface="+mn-lt"/>
                <a:ea typeface="+mn-ea"/>
                <a:cs typeface="+mn-cs"/>
              </a:rPr>
              <a:t>Frakt</a:t>
            </a:r>
            <a:r>
              <a:rPr lang="en-US" sz="1200" b="0" i="0" kern="1200" dirty="0">
                <a:solidFill>
                  <a:schemeClr val="tx1"/>
                </a:solidFill>
                <a:effectLst/>
                <a:latin typeface="+mn-lt"/>
                <a:ea typeface="+mn-ea"/>
                <a:cs typeface="+mn-cs"/>
              </a:rPr>
              <a:t>, “The Huge Waste in the U.S. System, </a:t>
            </a:r>
            <a:r>
              <a:rPr lang="en-US" sz="1200" b="0" i="1" kern="1200" dirty="0">
                <a:solidFill>
                  <a:schemeClr val="tx1"/>
                </a:solidFill>
                <a:effectLst/>
                <a:latin typeface="+mn-lt"/>
                <a:ea typeface="+mn-ea"/>
                <a:cs typeface="+mn-cs"/>
              </a:rPr>
              <a:t>New York Times</a:t>
            </a:r>
            <a:r>
              <a:rPr lang="en-US" sz="1200" b="0" i="0" kern="1200" dirty="0">
                <a:solidFill>
                  <a:schemeClr val="tx1"/>
                </a:solidFill>
                <a:effectLst/>
                <a:latin typeface="+mn-lt"/>
                <a:ea typeface="+mn-ea"/>
                <a:cs typeface="+mn-cs"/>
              </a:rPr>
              <a:t>, October 2019, </a:t>
            </a:r>
            <a:r>
              <a:rPr lang="en-US" dirty="0">
                <a:hlinkClick r:id="rId6"/>
              </a:rPr>
              <a:t>https://www.nytimes.com/2019/10/07/upshot/health-care-waste-study.html</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9E94D5-1F8C-E942-B675-B28D101D1967}" type="slidenum">
              <a:rPr lang="en-US" smtClean="0"/>
              <a:t>15</a:t>
            </a:fld>
            <a:endParaRPr lang="en-US"/>
          </a:p>
        </p:txBody>
      </p:sp>
    </p:spTree>
    <p:extLst>
      <p:ext uri="{BB962C8B-B14F-4D97-AF65-F5344CB8AC3E}">
        <p14:creationId xmlns:p14="http://schemas.microsoft.com/office/powerpoint/2010/main" val="112798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many ways to get to Universal Health Care which can take many different forms.</a:t>
            </a:r>
          </a:p>
          <a:p>
            <a:r>
              <a:rPr lang="en-US" sz="1200" b="0" i="0" kern="1200" dirty="0">
                <a:solidFill>
                  <a:schemeClr val="tx1"/>
                </a:solidFill>
                <a:effectLst/>
                <a:latin typeface="+mn-lt"/>
                <a:ea typeface="+mn-ea"/>
                <a:cs typeface="+mn-cs"/>
              </a:rPr>
              <a:t>If you would like to know more, check out the PWN USA Policy 101 webinar </a:t>
            </a:r>
            <a:endParaRPr lang="en-US" i="0" dirty="0"/>
          </a:p>
        </p:txBody>
      </p:sp>
      <p:sp>
        <p:nvSpPr>
          <p:cNvPr id="4" name="Slide Number Placeholder 3"/>
          <p:cNvSpPr>
            <a:spLocks noGrp="1"/>
          </p:cNvSpPr>
          <p:nvPr>
            <p:ph type="sldNum" sz="quarter" idx="5"/>
          </p:nvPr>
        </p:nvSpPr>
        <p:spPr/>
        <p:txBody>
          <a:bodyPr/>
          <a:lstStyle/>
          <a:p>
            <a:fld id="{FF9E94D5-1F8C-E942-B675-B28D101D1967}" type="slidenum">
              <a:rPr lang="en-US" smtClean="0"/>
              <a:t>16</a:t>
            </a:fld>
            <a:endParaRPr lang="en-US"/>
          </a:p>
        </p:txBody>
      </p:sp>
    </p:spTree>
    <p:extLst>
      <p:ext uri="{BB962C8B-B14F-4D97-AF65-F5344CB8AC3E}">
        <p14:creationId xmlns:p14="http://schemas.microsoft.com/office/powerpoint/2010/main" val="2899026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PWN USA Universal Health Care Fact sheet</a:t>
            </a:r>
          </a:p>
          <a:p>
            <a:endParaRPr lang="en-US" dirty="0"/>
          </a:p>
        </p:txBody>
      </p:sp>
      <p:sp>
        <p:nvSpPr>
          <p:cNvPr id="4" name="Slide Number Placeholder 3"/>
          <p:cNvSpPr>
            <a:spLocks noGrp="1"/>
          </p:cNvSpPr>
          <p:nvPr>
            <p:ph type="sldNum" sz="quarter" idx="5"/>
          </p:nvPr>
        </p:nvSpPr>
        <p:spPr/>
        <p:txBody>
          <a:bodyPr/>
          <a:lstStyle/>
          <a:p>
            <a:fld id="{79D4E219-1CDD-5F46-A9C4-02DA4BB254FC}" type="slidenum">
              <a:rPr lang="en-US" smtClean="0"/>
              <a:t>17</a:t>
            </a:fld>
            <a:endParaRPr lang="en-US"/>
          </a:p>
        </p:txBody>
      </p:sp>
    </p:spTree>
    <p:extLst>
      <p:ext uri="{BB962C8B-B14F-4D97-AF65-F5344CB8AC3E}">
        <p14:creationId xmlns:p14="http://schemas.microsoft.com/office/powerpoint/2010/main" val="118131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Impacts on WLHIV who don’t have access to affordable, comprehensive , high quality healthcare that works for us.</a:t>
            </a:r>
          </a:p>
        </p:txBody>
      </p:sp>
      <p:sp>
        <p:nvSpPr>
          <p:cNvPr id="4" name="Slide Number Placeholder 3"/>
          <p:cNvSpPr>
            <a:spLocks noGrp="1"/>
          </p:cNvSpPr>
          <p:nvPr>
            <p:ph type="sldNum" sz="quarter" idx="5"/>
          </p:nvPr>
        </p:nvSpPr>
        <p:spPr/>
        <p:txBody>
          <a:bodyPr/>
          <a:lstStyle/>
          <a:p>
            <a:fld id="{79D4E219-1CDD-5F46-A9C4-02DA4BB254FC}" type="slidenum">
              <a:rPr lang="en-US" smtClean="0"/>
              <a:t>18</a:t>
            </a:fld>
            <a:endParaRPr lang="en-US"/>
          </a:p>
        </p:txBody>
      </p:sp>
    </p:spTree>
    <p:extLst>
      <p:ext uri="{BB962C8B-B14F-4D97-AF65-F5344CB8AC3E}">
        <p14:creationId xmlns:p14="http://schemas.microsoft.com/office/powerpoint/2010/main" val="1754823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Tiommi</a:t>
            </a:r>
            <a:endParaRPr lang="en-US" dirty="0">
              <a:cs typeface="Calibri"/>
            </a:endParaRPr>
          </a:p>
          <a:p>
            <a:endParaRPr lang="en-US" dirty="0">
              <a:cs typeface="Calibri"/>
            </a:endParaRPr>
          </a:p>
          <a:p>
            <a:r>
              <a:rPr lang="en-US" dirty="0">
                <a:cs typeface="Calibri"/>
              </a:rPr>
              <a:t>Oftentimes as advocates, we are worried to talk about complicated issues because we're worried that we are going to get the facts wrong or we're not the experts. Where we learn to make a personal connection with our legislators is when we talk about our personal experiences. We are the subject matter expert on how it impacts our lives. When we have that personal connection we are able to talk to everyone about it.</a:t>
            </a:r>
          </a:p>
        </p:txBody>
      </p:sp>
      <p:sp>
        <p:nvSpPr>
          <p:cNvPr id="4" name="Slide Number Placeholder 3"/>
          <p:cNvSpPr>
            <a:spLocks noGrp="1"/>
          </p:cNvSpPr>
          <p:nvPr>
            <p:ph type="sldNum" sz="quarter" idx="5"/>
          </p:nvPr>
        </p:nvSpPr>
        <p:spPr/>
        <p:txBody>
          <a:bodyPr/>
          <a:lstStyle/>
          <a:p>
            <a:fld id="{79D4E219-1CDD-5F46-A9C4-02DA4BB254FC}" type="slidenum">
              <a:rPr lang="en-US" smtClean="0"/>
              <a:t>19</a:t>
            </a:fld>
            <a:endParaRPr lang="en-US"/>
          </a:p>
        </p:txBody>
      </p:sp>
    </p:spTree>
    <p:extLst>
      <p:ext uri="{BB962C8B-B14F-4D97-AF65-F5344CB8AC3E}">
        <p14:creationId xmlns:p14="http://schemas.microsoft.com/office/powerpoint/2010/main" val="3320841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Tiommi</a:t>
            </a:r>
            <a:endParaRPr lang="en-US" dirty="0" err="1"/>
          </a:p>
          <a:p>
            <a:r>
              <a:rPr lang="en-US" dirty="0"/>
              <a:t>Talk about healthcare with our friends, with our families and with our elected officials. </a:t>
            </a:r>
            <a:endParaRPr lang="en-US" dirty="0">
              <a:cs typeface="Calibri" panose="020F0502020204030204"/>
            </a:endParaRPr>
          </a:p>
          <a:p>
            <a:r>
              <a:rPr lang="en-US" dirty="0">
                <a:cs typeface="Calibri" panose="020F0502020204030204"/>
              </a:rPr>
              <a:t>No need to try to remember terms like  two-tiered systems, government regulations, mandates</a:t>
            </a:r>
          </a:p>
          <a:p>
            <a:r>
              <a:rPr lang="en-US" dirty="0">
                <a:cs typeface="Calibri" panose="020F0502020204030204"/>
              </a:rPr>
              <a:t>You can always talk about your "friend" and share your personal story that way. </a:t>
            </a:r>
          </a:p>
          <a:p>
            <a:r>
              <a:rPr lang="en-US" dirty="0">
                <a:cs typeface="Calibri" panose="020F0502020204030204"/>
              </a:rPr>
              <a:t>You can choose to talk about mental health or substance abuse. </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9D4E219-1CDD-5F46-A9C4-02DA4BB254FC}" type="slidenum">
              <a:rPr lang="en-US" smtClean="0"/>
              <a:t>20</a:t>
            </a:fld>
            <a:endParaRPr lang="en-US"/>
          </a:p>
        </p:txBody>
      </p:sp>
    </p:spTree>
    <p:extLst>
      <p:ext uri="{BB962C8B-B14F-4D97-AF65-F5344CB8AC3E}">
        <p14:creationId xmlns:p14="http://schemas.microsoft.com/office/powerpoint/2010/main" val="3744542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Tana</a:t>
            </a:r>
          </a:p>
          <a:p>
            <a:pPr marL="171450" indent="-171450">
              <a:buFont typeface="Arial" panose="020B0604020202020204" pitchFamily="34" charset="0"/>
              <a:buChar char="•"/>
            </a:pPr>
            <a:r>
              <a:rPr lang="en-US" dirty="0"/>
              <a:t>How do you start a conversation about Healthcare?</a:t>
            </a:r>
          </a:p>
          <a:p>
            <a:pPr marL="171450" indent="-171450">
              <a:buFont typeface="Arial" panose="020B0604020202020204" pitchFamily="34" charset="0"/>
              <a:buChar char="•"/>
            </a:pPr>
            <a:r>
              <a:rPr lang="en-US" dirty="0"/>
              <a:t>What part of your story do you share to emphasis how important healthcare access is?</a:t>
            </a:r>
          </a:p>
          <a:p>
            <a:pPr marL="171450" indent="-171450">
              <a:buFont typeface="Arial" panose="020B0604020202020204" pitchFamily="34" charset="0"/>
              <a:buChar char="•"/>
            </a:pPr>
            <a:r>
              <a:rPr lang="en-US" dirty="0"/>
              <a:t>What is your “ask” for folks?  </a:t>
            </a:r>
          </a:p>
          <a:p>
            <a:pPr marL="171450" indent="-171450">
              <a:buFont typeface="Arial" panose="020B0604020202020204" pitchFamily="34" charset="0"/>
              <a:buChar char="•"/>
            </a:pPr>
            <a:r>
              <a:rPr lang="en-US" dirty="0">
                <a:cs typeface="Calibri" panose="020F0502020204030204"/>
              </a:rPr>
              <a:t>What would you add especially when you are talking to elected officials</a:t>
            </a:r>
          </a:p>
          <a:p>
            <a:pPr marL="171450" indent="-171450">
              <a:buFont typeface="Arial" panose="020B0604020202020204" pitchFamily="34" charset="0"/>
              <a:buChar char="•"/>
            </a:pPr>
            <a:r>
              <a:rPr lang="en-US" dirty="0">
                <a:cs typeface="Calibri" panose="020F0502020204030204"/>
              </a:rPr>
              <a:t>What is difficult and how do you move beyond that?</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9D4E219-1CDD-5F46-A9C4-02DA4BB254FC}" type="slidenum">
              <a:rPr lang="en-US" smtClean="0"/>
              <a:t>21</a:t>
            </a:fld>
            <a:endParaRPr lang="en-US"/>
          </a:p>
        </p:txBody>
      </p:sp>
    </p:spTree>
    <p:extLst>
      <p:ext uri="{BB962C8B-B14F-4D97-AF65-F5344CB8AC3E}">
        <p14:creationId xmlns:p14="http://schemas.microsoft.com/office/powerpoint/2010/main" val="173231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endParaRPr lang="en-US" dirty="0"/>
          </a:p>
        </p:txBody>
      </p:sp>
      <p:sp>
        <p:nvSpPr>
          <p:cNvPr id="4" name="Slide Number Placeholder 3"/>
          <p:cNvSpPr>
            <a:spLocks noGrp="1"/>
          </p:cNvSpPr>
          <p:nvPr>
            <p:ph type="sldNum" sz="quarter" idx="5"/>
          </p:nvPr>
        </p:nvSpPr>
        <p:spPr/>
        <p:txBody>
          <a:bodyPr/>
          <a:lstStyle/>
          <a:p>
            <a:fld id="{79D4E219-1CDD-5F46-A9C4-02DA4BB254FC}" type="slidenum">
              <a:rPr lang="en-US" smtClean="0"/>
              <a:t>2</a:t>
            </a:fld>
            <a:endParaRPr lang="en-US"/>
          </a:p>
        </p:txBody>
      </p:sp>
    </p:spTree>
    <p:extLst>
      <p:ext uri="{BB962C8B-B14F-4D97-AF65-F5344CB8AC3E}">
        <p14:creationId xmlns:p14="http://schemas.microsoft.com/office/powerpoint/2010/main" val="1364150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Roxanne</a:t>
            </a:r>
          </a:p>
          <a:p>
            <a:pPr marL="171450" indent="-171450">
              <a:buFont typeface="Arial,Sans-Serif"/>
              <a:buChar char="•"/>
            </a:pPr>
            <a:r>
              <a:rPr lang="en-US" dirty="0"/>
              <a:t>How do you start a conversation about Healthcare?</a:t>
            </a:r>
            <a:endParaRPr lang="en-US" dirty="0">
              <a:cs typeface="Calibri"/>
            </a:endParaRPr>
          </a:p>
          <a:p>
            <a:pPr marL="171450" indent="-171450">
              <a:buFont typeface="Arial,Sans-Serif"/>
              <a:buChar char="•"/>
            </a:pPr>
            <a:r>
              <a:rPr lang="en-US" dirty="0"/>
              <a:t>What part of your story do you share to emphasis how important healthcare access is?</a:t>
            </a:r>
            <a:endParaRPr lang="en-US" dirty="0">
              <a:cs typeface="Calibri"/>
            </a:endParaRPr>
          </a:p>
          <a:p>
            <a:pPr marL="171450" indent="-171450">
              <a:buFont typeface="Arial,Sans-Serif"/>
              <a:buChar char="•"/>
            </a:pPr>
            <a:r>
              <a:rPr lang="en-US" dirty="0"/>
              <a:t>What is difficult to talk about and how do you move beyond that?</a:t>
            </a:r>
          </a:p>
          <a:p>
            <a:pPr marL="171450" indent="-171450">
              <a:buFont typeface="Arial,Sans-Serif"/>
              <a:buChar char="•"/>
            </a:pPr>
            <a:r>
              <a:rPr lang="en-US" dirty="0"/>
              <a:t>What is your “ask” for folks?  </a:t>
            </a:r>
            <a:endParaRPr lang="en-US" dirty="0">
              <a:cs typeface="Calibri"/>
            </a:endParaRPr>
          </a:p>
          <a:p>
            <a:pPr marL="171450" indent="-171450">
              <a:buFont typeface="Arial,Sans-Serif"/>
              <a:buChar char="•"/>
            </a:pPr>
            <a:r>
              <a:rPr lang="en-US" dirty="0"/>
              <a:t>What would you add especially when you are talking to elected officials</a:t>
            </a:r>
            <a:endParaRPr lang="en-US" dirty="0">
              <a:cs typeface="Calibri"/>
            </a:endParaRPr>
          </a:p>
          <a:p>
            <a:pPr marL="171450" indent="-171450">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79D4E219-1CDD-5F46-A9C4-02DA4BB254FC}" type="slidenum">
              <a:rPr lang="en-US" smtClean="0"/>
              <a:t>22</a:t>
            </a:fld>
            <a:endParaRPr lang="en-US"/>
          </a:p>
        </p:txBody>
      </p:sp>
    </p:spTree>
    <p:extLst>
      <p:ext uri="{BB962C8B-B14F-4D97-AF65-F5344CB8AC3E}">
        <p14:creationId xmlns:p14="http://schemas.microsoft.com/office/powerpoint/2010/main" val="2727644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it is important to talk about Healthcare this election year?</a:t>
            </a:r>
          </a:p>
        </p:txBody>
      </p:sp>
      <p:sp>
        <p:nvSpPr>
          <p:cNvPr id="4" name="Slide Number Placeholder 3"/>
          <p:cNvSpPr>
            <a:spLocks noGrp="1"/>
          </p:cNvSpPr>
          <p:nvPr>
            <p:ph type="sldNum" sz="quarter" idx="5"/>
          </p:nvPr>
        </p:nvSpPr>
        <p:spPr/>
        <p:txBody>
          <a:bodyPr/>
          <a:lstStyle/>
          <a:p>
            <a:fld id="{79D4E219-1CDD-5F46-A9C4-02DA4BB254FC}" type="slidenum">
              <a:rPr lang="en-US" smtClean="0"/>
              <a:t>23</a:t>
            </a:fld>
            <a:endParaRPr lang="en-US"/>
          </a:p>
        </p:txBody>
      </p:sp>
    </p:spTree>
    <p:extLst>
      <p:ext uri="{BB962C8B-B14F-4D97-AF65-F5344CB8AC3E}">
        <p14:creationId xmlns:p14="http://schemas.microsoft.com/office/powerpoint/2010/main" val="228942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ask because we should always have a way for people to participate</a:t>
            </a:r>
          </a:p>
          <a:p>
            <a:endParaRPr lang="en-US" dirty="0"/>
          </a:p>
        </p:txBody>
      </p:sp>
      <p:sp>
        <p:nvSpPr>
          <p:cNvPr id="4" name="Slide Number Placeholder 3"/>
          <p:cNvSpPr>
            <a:spLocks noGrp="1"/>
          </p:cNvSpPr>
          <p:nvPr>
            <p:ph type="sldNum" sz="quarter" idx="5"/>
          </p:nvPr>
        </p:nvSpPr>
        <p:spPr/>
        <p:txBody>
          <a:bodyPr/>
          <a:lstStyle/>
          <a:p>
            <a:fld id="{79D4E219-1CDD-5F46-A9C4-02DA4BB254FC}" type="slidenum">
              <a:rPr lang="en-US" smtClean="0"/>
              <a:t>26</a:t>
            </a:fld>
            <a:endParaRPr lang="en-US"/>
          </a:p>
        </p:txBody>
      </p:sp>
    </p:spTree>
    <p:extLst>
      <p:ext uri="{BB962C8B-B14F-4D97-AF65-F5344CB8AC3E}">
        <p14:creationId xmlns:p14="http://schemas.microsoft.com/office/powerpoint/2010/main" val="2104679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p>
        </p:txBody>
      </p:sp>
      <p:sp>
        <p:nvSpPr>
          <p:cNvPr id="4" name="Slide Number Placeholder 3"/>
          <p:cNvSpPr>
            <a:spLocks noGrp="1"/>
          </p:cNvSpPr>
          <p:nvPr>
            <p:ph type="sldNum" sz="quarter" idx="5"/>
          </p:nvPr>
        </p:nvSpPr>
        <p:spPr/>
        <p:txBody>
          <a:bodyPr/>
          <a:lstStyle/>
          <a:p>
            <a:fld id="{79D4E219-1CDD-5F46-A9C4-02DA4BB254FC}" type="slidenum">
              <a:rPr lang="en-US" smtClean="0"/>
              <a:t>3</a:t>
            </a:fld>
            <a:endParaRPr lang="en-US"/>
          </a:p>
        </p:txBody>
      </p:sp>
    </p:spTree>
    <p:extLst>
      <p:ext uri="{BB962C8B-B14F-4D97-AF65-F5344CB8AC3E}">
        <p14:creationId xmlns:p14="http://schemas.microsoft.com/office/powerpoint/2010/main" val="142705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Tiommi</a:t>
            </a:r>
          </a:p>
        </p:txBody>
      </p:sp>
      <p:sp>
        <p:nvSpPr>
          <p:cNvPr id="4" name="Slide Number Placeholder 3"/>
          <p:cNvSpPr>
            <a:spLocks noGrp="1"/>
          </p:cNvSpPr>
          <p:nvPr>
            <p:ph type="sldNum" sz="quarter" idx="5"/>
          </p:nvPr>
        </p:nvSpPr>
        <p:spPr/>
        <p:txBody>
          <a:bodyPr/>
          <a:lstStyle/>
          <a:p>
            <a:fld id="{79D4E219-1CDD-5F46-A9C4-02DA4BB254FC}" type="slidenum">
              <a:rPr lang="en-US" smtClean="0"/>
              <a:t>4</a:t>
            </a:fld>
            <a:endParaRPr lang="en-US"/>
          </a:p>
        </p:txBody>
      </p:sp>
    </p:spTree>
    <p:extLst>
      <p:ext uri="{BB962C8B-B14F-4D97-AF65-F5344CB8AC3E}">
        <p14:creationId xmlns:p14="http://schemas.microsoft.com/office/powerpoint/2010/main" val="1211363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6c2965597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56c2965597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 </a:t>
            </a:r>
            <a:r>
              <a:rPr lang="en-US" dirty="0" err="1"/>
              <a:t>Tiommi</a:t>
            </a:r>
            <a:endParaRPr lang="en-US" dirty="0" err="1">
              <a:cs typeface="Calibri"/>
            </a:endParaRPr>
          </a:p>
          <a:p>
            <a:endParaRPr lang="en-US" dirty="0"/>
          </a:p>
          <a:p>
            <a:r>
              <a:rPr lang="en-US" dirty="0"/>
              <a:t>As we feel our strength and recognize our worth as women we seize and create opportunities for ourselves and for the upliftment of all women. We mobilize to challenge systems and governments that could not, would not or that simply were not responding to our needs as women. We educate ourselves; we fight for our own causes: We build coalitions that strengthen our positions.</a:t>
            </a:r>
            <a:endParaRPr lang="en-US" dirty="0">
              <a:cs typeface="Calibri" panose="020F0502020204030204"/>
            </a:endParaRPr>
          </a:p>
          <a:p>
            <a:endParaRPr lang="en-US" dirty="0">
              <a:cs typeface="+mn-lt"/>
            </a:endParaRPr>
          </a:p>
          <a:p>
            <a:r>
              <a:rPr lang="en-US" dirty="0"/>
              <a:t>We understood that we were not in this fight alone. None of us were fighting alone.</a:t>
            </a:r>
            <a:endParaRPr lang="en-US" dirty="0">
              <a:cs typeface="Calibri" panose="020F0502020204030204"/>
            </a:endParaRPr>
          </a:p>
          <a:p>
            <a:endParaRPr lang="en-US" dirty="0">
              <a:cs typeface="+mn-lt"/>
            </a:endParaRPr>
          </a:p>
          <a:p>
            <a:r>
              <a:rPr lang="en-US" dirty="0"/>
              <a:t>In 2008, 25 WLHIV came 18 to 73, in all our intersectionality</a:t>
            </a:r>
            <a:endParaRPr lang="en-US" dirty="0">
              <a:cs typeface="Calibri" panose="020F0502020204030204"/>
            </a:endParaRPr>
          </a:p>
          <a:p>
            <a:r>
              <a:rPr lang="en-US" dirty="0"/>
              <a:t>with several  transgender and gender non-conforming folks</a:t>
            </a:r>
            <a:endParaRPr lang="en-US" dirty="0">
              <a:cs typeface="Calibri" panose="020F0502020204030204"/>
            </a:endParaRPr>
          </a:p>
          <a:p>
            <a:br>
              <a:rPr lang="en-US" dirty="0"/>
            </a:br>
            <a:endParaRPr lang="en-US" dirty="0"/>
          </a:p>
        </p:txBody>
      </p:sp>
      <p:sp>
        <p:nvSpPr>
          <p:cNvPr id="132" name="Google Shape;132;g56c2965597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Tiommi</a:t>
            </a:r>
          </a:p>
        </p:txBody>
      </p:sp>
      <p:sp>
        <p:nvSpPr>
          <p:cNvPr id="4" name="Slide Number Placeholder 3"/>
          <p:cNvSpPr>
            <a:spLocks noGrp="1"/>
          </p:cNvSpPr>
          <p:nvPr>
            <p:ph type="sldNum" sz="quarter" idx="5"/>
          </p:nvPr>
        </p:nvSpPr>
        <p:spPr/>
        <p:txBody>
          <a:bodyPr/>
          <a:lstStyle/>
          <a:p>
            <a:fld id="{79D4E219-1CDD-5F46-A9C4-02DA4BB254FC}" type="slidenum">
              <a:rPr lang="en-US" smtClean="0"/>
              <a:t>6</a:t>
            </a:fld>
            <a:endParaRPr lang="en-US"/>
          </a:p>
        </p:txBody>
      </p:sp>
    </p:spTree>
    <p:extLst>
      <p:ext uri="{BB962C8B-B14F-4D97-AF65-F5344CB8AC3E}">
        <p14:creationId xmlns:p14="http://schemas.microsoft.com/office/powerpoint/2010/main" val="32884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a:p>
            <a:r>
              <a:rPr lang="en-US" dirty="0"/>
              <a:t>Background and NWGHAAD</a:t>
            </a:r>
          </a:p>
          <a:p>
            <a:endParaRPr lang="en-US" dirty="0"/>
          </a:p>
          <a:p>
            <a:r>
              <a:rPr lang="en-US" sz="1200" b="0" i="0" kern="1200" dirty="0">
                <a:solidFill>
                  <a:schemeClr val="tx1"/>
                </a:solidFill>
                <a:effectLst/>
                <a:latin typeface="+mn-lt"/>
                <a:ea typeface="+mn-ea"/>
                <a:cs typeface="+mn-cs"/>
              </a:rPr>
              <a:t>Every year on March 10 — and throughout the month of March — local, state, federal, and national organizations come together to shed light on the impact of HIV and AIDS on women and girls and show support for those at risk of and living with HIV. This year marks the 15th annual observance of National Women and Girls HIV/AIDS Awareness Day (NWGHAAD).</a:t>
            </a:r>
          </a:p>
          <a:p>
            <a:r>
              <a:rPr lang="en-US" sz="1200" b="0" i="0" kern="1200" dirty="0">
                <a:solidFill>
                  <a:schemeClr val="tx1"/>
                </a:solidFill>
                <a:effectLst/>
                <a:latin typeface="+mn-lt"/>
                <a:ea typeface="+mn-ea"/>
                <a:cs typeface="+mn-cs"/>
              </a:rPr>
              <a:t>We've made tremendous progress against HIV and AIDS in the U.S., but women remain vulnerable to infection — especially black or </a:t>
            </a:r>
            <a:r>
              <a:rPr lang="en-US" sz="1200" b="0" i="0" u="none" strike="noStrike" kern="1200" dirty="0">
                <a:solidFill>
                  <a:schemeClr val="tx1"/>
                </a:solidFill>
                <a:effectLst/>
                <a:latin typeface="+mn-lt"/>
                <a:ea typeface="+mn-ea"/>
                <a:cs typeface="+mn-cs"/>
                <a:hlinkClick r:id="rId3"/>
              </a:rPr>
              <a:t>African-American and Hispanic women</a:t>
            </a:r>
            <a:r>
              <a:rPr lang="en-US" sz="1200" b="0" i="0" kern="1200" dirty="0">
                <a:solidFill>
                  <a:schemeClr val="tx1"/>
                </a:solidFill>
                <a:effectLst/>
                <a:latin typeface="+mn-lt"/>
                <a:ea typeface="+mn-ea"/>
                <a:cs typeface="+mn-cs"/>
              </a:rPr>
              <a:t>. Any woman who has sex can get HIV, regardless of race, ethnicity, age, or sexual orientation. Today, nearly </a:t>
            </a:r>
            <a:r>
              <a:rPr lang="en-US" sz="1200" b="0" i="0" u="none" strike="noStrike" kern="1200" dirty="0">
                <a:solidFill>
                  <a:schemeClr val="tx1"/>
                </a:solidFill>
                <a:effectLst/>
                <a:latin typeface="+mn-lt"/>
                <a:ea typeface="+mn-ea"/>
                <a:cs typeface="+mn-cs"/>
                <a:hlinkClick r:id="rId4"/>
              </a:rPr>
              <a:t>1 million people in the U.S. are diagnosed with HIV</a:t>
            </a:r>
            <a:r>
              <a:rPr lang="en-US" sz="1200" b="0" i="0" kern="1200" dirty="0">
                <a:solidFill>
                  <a:schemeClr val="tx1"/>
                </a:solidFill>
                <a:effectLst/>
                <a:latin typeface="+mn-lt"/>
                <a:ea typeface="+mn-ea"/>
                <a:cs typeface="+mn-cs"/>
              </a:rPr>
              <a:t>, and nearly 1 in 4 of them are women.</a:t>
            </a:r>
          </a:p>
          <a:p>
            <a:r>
              <a:rPr lang="en-US" sz="1200" b="0" i="0" kern="1200" dirty="0">
                <a:solidFill>
                  <a:schemeClr val="tx1"/>
                </a:solidFill>
                <a:effectLst/>
                <a:latin typeface="+mn-lt"/>
                <a:ea typeface="+mn-ea"/>
                <a:cs typeface="+mn-cs"/>
              </a:rPr>
              <a:t>The 2020 NWGHAAD theme, </a:t>
            </a:r>
            <a:r>
              <a:rPr lang="en-US" sz="1200" b="0" i="1" kern="1200" dirty="0">
                <a:solidFill>
                  <a:schemeClr val="tx1"/>
                </a:solidFill>
                <a:effectLst/>
                <a:latin typeface="+mn-lt"/>
                <a:ea typeface="+mn-ea"/>
                <a:cs typeface="+mn-cs"/>
              </a:rPr>
              <a:t>"HIV Prevention Starts With Me: Ending the HIV Epidemic Together,"</a:t>
            </a:r>
            <a:r>
              <a:rPr lang="en-US" sz="1200" b="0" i="0" kern="1200" dirty="0">
                <a:solidFill>
                  <a:schemeClr val="tx1"/>
                </a:solidFill>
                <a:effectLst/>
                <a:latin typeface="+mn-lt"/>
                <a:ea typeface="+mn-ea"/>
                <a:cs typeface="+mn-cs"/>
              </a:rPr>
              <a:t>  emphasizes the role everyone plays in HIV prevention—community organizations, health care professionals, and women and men, including those living with HIV. There are steps you can take to protect yourself, your partner, your family, and your neighbors.</a:t>
            </a:r>
          </a:p>
          <a:p>
            <a:r>
              <a:rPr lang="en-US" sz="1200" b="0" i="0" kern="1200" dirty="0">
                <a:solidFill>
                  <a:schemeClr val="tx1"/>
                </a:solidFill>
                <a:effectLst/>
                <a:latin typeface="+mn-lt"/>
                <a:ea typeface="+mn-ea"/>
                <a:cs typeface="+mn-cs"/>
              </a:rPr>
              <a:t>To learn more, visit </a:t>
            </a:r>
            <a:r>
              <a:rPr lang="en-US" sz="1200" b="0" i="0" u="none" strike="noStrike" kern="1200" dirty="0">
                <a:solidFill>
                  <a:schemeClr val="tx1"/>
                </a:solidFill>
                <a:effectLst/>
                <a:latin typeface="+mn-lt"/>
                <a:ea typeface="+mn-ea"/>
                <a:cs typeface="+mn-cs"/>
                <a:hlinkClick r:id="rId5"/>
              </a:rPr>
              <a:t>What every woman needs to know about HIV</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What every girl needs to know about HIV</a:t>
            </a:r>
            <a:r>
              <a:rPr lang="en-US" sz="1200" b="0" i="0" kern="1200" dirty="0">
                <a:solidFill>
                  <a:schemeClr val="tx1"/>
                </a:solidFill>
                <a:effectLst/>
                <a:latin typeface="+mn-lt"/>
                <a:ea typeface="+mn-ea"/>
                <a:cs typeface="+mn-cs"/>
              </a:rPr>
              <a:t>, or the National Women and Girls HIV/AIDS Awareness Day </a:t>
            </a:r>
            <a:r>
              <a:rPr lang="en-US" sz="1200" b="0" i="0" u="none" strike="noStrike" kern="1200" dirty="0">
                <a:solidFill>
                  <a:schemeClr val="tx1"/>
                </a:solidFill>
                <a:effectLst/>
                <a:latin typeface="+mn-lt"/>
                <a:ea typeface="+mn-ea"/>
                <a:cs typeface="+mn-cs"/>
                <a:hlinkClick r:id="rId7"/>
              </a:rPr>
              <a:t>fact sheet</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79D4E219-1CDD-5F46-A9C4-02DA4BB254FC}" type="slidenum">
              <a:rPr lang="en-US" smtClean="0"/>
              <a:t>7</a:t>
            </a:fld>
            <a:endParaRPr lang="en-US"/>
          </a:p>
        </p:txBody>
      </p:sp>
    </p:spTree>
    <p:extLst>
      <p:ext uri="{BB962C8B-B14F-4D97-AF65-F5344CB8AC3E}">
        <p14:creationId xmlns:p14="http://schemas.microsoft.com/office/powerpoint/2010/main" val="235581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providing care to Healthcare providers, medications and tests when you are sick </a:t>
            </a:r>
          </a:p>
          <a:p>
            <a:r>
              <a:rPr lang="en-US" dirty="0"/>
              <a:t>Preventative care and building trusted relationships with medical providers as well as having someone who knows us and has a good understanding of who we are, so it's a holistic approach.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9D4E219-1CDD-5F46-A9C4-02DA4BB254FC}" type="slidenum">
              <a:rPr lang="en-US" smtClean="0"/>
              <a:t>8</a:t>
            </a:fld>
            <a:endParaRPr lang="en-US"/>
          </a:p>
        </p:txBody>
      </p:sp>
    </p:spTree>
    <p:extLst>
      <p:ext uri="{BB962C8B-B14F-4D97-AF65-F5344CB8AC3E}">
        <p14:creationId xmlns:p14="http://schemas.microsoft.com/office/powerpoint/2010/main" val="526581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https://www.kff.org/wp-content/uploads/2011/03/5-02-13-history-of-health-reform.pdf</a:t>
            </a:r>
            <a:endParaRPr lang="en-US" dirty="0"/>
          </a:p>
          <a:p>
            <a:endParaRPr lang="en-US" dirty="0"/>
          </a:p>
          <a:p>
            <a:r>
              <a:rPr lang="en-US" dirty="0">
                <a:hlinkClick r:id="rId4"/>
              </a:rPr>
              <a:t>https://www.griffinbenefits.com/employeebenefitsblog/history-of-healthcare</a:t>
            </a:r>
            <a:endParaRPr lang="en-US" dirty="0"/>
          </a:p>
        </p:txBody>
      </p:sp>
      <p:sp>
        <p:nvSpPr>
          <p:cNvPr id="4" name="Slide Number Placeholder 3"/>
          <p:cNvSpPr>
            <a:spLocks noGrp="1"/>
          </p:cNvSpPr>
          <p:nvPr>
            <p:ph type="sldNum" sz="quarter" idx="5"/>
          </p:nvPr>
        </p:nvSpPr>
        <p:spPr/>
        <p:txBody>
          <a:bodyPr/>
          <a:lstStyle/>
          <a:p>
            <a:fld id="{79D4E219-1CDD-5F46-A9C4-02DA4BB254FC}" type="slidenum">
              <a:rPr lang="en-US" smtClean="0"/>
              <a:t>9</a:t>
            </a:fld>
            <a:endParaRPr lang="en-US"/>
          </a:p>
        </p:txBody>
      </p:sp>
    </p:spTree>
    <p:extLst>
      <p:ext uri="{BB962C8B-B14F-4D97-AF65-F5344CB8AC3E}">
        <p14:creationId xmlns:p14="http://schemas.microsoft.com/office/powerpoint/2010/main" val="448539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C206-3F19-7843-AC40-7FE1A8818BA1}"/>
              </a:ext>
            </a:extLst>
          </p:cNvPr>
          <p:cNvSpPr>
            <a:spLocks noGrp="1"/>
          </p:cNvSpPr>
          <p:nvPr>
            <p:ph type="ctrTitle"/>
          </p:nvPr>
        </p:nvSpPr>
        <p:spPr>
          <a:xfrm>
            <a:off x="1524000" y="1122363"/>
            <a:ext cx="9144000" cy="2387600"/>
          </a:xfrm>
        </p:spPr>
        <p:txBody>
          <a:bodyPr anchor="b"/>
          <a:lstStyle>
            <a:lvl1pPr algn="ctr">
              <a:defRPr sz="6000" b="1" i="0">
                <a:latin typeface="Myriad Pro" panose="020B05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722160D-BEB4-AA44-96FF-32B685F05A19}"/>
              </a:ext>
            </a:extLst>
          </p:cNvPr>
          <p:cNvSpPr>
            <a:spLocks noGrp="1"/>
          </p:cNvSpPr>
          <p:nvPr>
            <p:ph type="subTitle" idx="1"/>
          </p:nvPr>
        </p:nvSpPr>
        <p:spPr>
          <a:xfrm>
            <a:off x="1524000" y="3602038"/>
            <a:ext cx="9144000" cy="1655762"/>
          </a:xfrm>
        </p:spPr>
        <p:txBody>
          <a:bodyPr/>
          <a:lstStyle>
            <a:lvl1pPr marL="0" indent="0" algn="ctr">
              <a:buNone/>
              <a:defRPr sz="2400" b="1" i="0">
                <a:latin typeface="Myriad Pro Semibold"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923AD7-3AC5-0D49-808F-971F125F72CC}"/>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7A04A4CE-BD09-3447-A21F-028CFCDA3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9D023-F020-2D40-9BBD-C284D6EB165D}"/>
              </a:ext>
            </a:extLst>
          </p:cNvPr>
          <p:cNvSpPr>
            <a:spLocks noGrp="1"/>
          </p:cNvSpPr>
          <p:nvPr>
            <p:ph type="sldNum" sz="quarter" idx="12"/>
          </p:nvPr>
        </p:nvSpPr>
        <p:spPr/>
        <p:txBody>
          <a:bodyPr/>
          <a:lstStyle/>
          <a:p>
            <a:fld id="{002E6477-FD14-D04C-83D0-845CE8213855}" type="slidenum">
              <a:rPr lang="en-US" smtClean="0"/>
              <a:t>‹#›</a:t>
            </a:fld>
            <a:endParaRPr lang="en-US"/>
          </a:p>
        </p:txBody>
      </p:sp>
      <p:sp>
        <p:nvSpPr>
          <p:cNvPr id="7" name="Rectangle 6">
            <a:extLst>
              <a:ext uri="{FF2B5EF4-FFF2-40B4-BE49-F238E27FC236}">
                <a16:creationId xmlns:a16="http://schemas.microsoft.com/office/drawing/2014/main" id="{6F13C74B-CD9E-FA4D-A4F8-233B8C733F38}"/>
              </a:ext>
            </a:extLst>
          </p:cNvPr>
          <p:cNvSpPr/>
          <p:nvPr userDrawn="1"/>
        </p:nvSpPr>
        <p:spPr>
          <a:xfrm>
            <a:off x="0" y="6052457"/>
            <a:ext cx="12192000" cy="8055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8C0E711-4C6F-0E4D-8F14-082C68050120}"/>
              </a:ext>
            </a:extLst>
          </p:cNvPr>
          <p:cNvPicPr>
            <a:picLocks noChangeAspect="1"/>
          </p:cNvPicPr>
          <p:nvPr userDrawn="1"/>
        </p:nvPicPr>
        <p:blipFill>
          <a:blip r:embed="rId2"/>
          <a:stretch>
            <a:fillRect/>
          </a:stretch>
        </p:blipFill>
        <p:spPr>
          <a:xfrm>
            <a:off x="11331133" y="6001316"/>
            <a:ext cx="860867" cy="907823"/>
          </a:xfrm>
          <a:prstGeom prst="rect">
            <a:avLst/>
          </a:prstGeom>
        </p:spPr>
      </p:pic>
      <p:sp>
        <p:nvSpPr>
          <p:cNvPr id="9" name="TextBox 8">
            <a:extLst>
              <a:ext uri="{FF2B5EF4-FFF2-40B4-BE49-F238E27FC236}">
                <a16:creationId xmlns:a16="http://schemas.microsoft.com/office/drawing/2014/main" id="{367634CB-F3D4-7942-A741-82765F35BC74}"/>
              </a:ext>
            </a:extLst>
          </p:cNvPr>
          <p:cNvSpPr txBox="1"/>
          <p:nvPr userDrawn="1"/>
        </p:nvSpPr>
        <p:spPr>
          <a:xfrm>
            <a:off x="7630245" y="6270561"/>
            <a:ext cx="3567953" cy="369332"/>
          </a:xfrm>
          <a:prstGeom prst="rect">
            <a:avLst/>
          </a:prstGeom>
          <a:noFill/>
        </p:spPr>
        <p:txBody>
          <a:bodyPr wrap="square" rtlCol="0">
            <a:spAutoFit/>
          </a:bodyPr>
          <a:lstStyle/>
          <a:p>
            <a:pPr algn="r"/>
            <a:r>
              <a:rPr lang="en-US" b="1" dirty="0" err="1">
                <a:solidFill>
                  <a:schemeClr val="bg1"/>
                </a:solidFill>
                <a:latin typeface="Myriad Pro" panose="020B0503030403020204" pitchFamily="34" charset="0"/>
              </a:rPr>
              <a:t>pwn-usa.org</a:t>
            </a:r>
            <a:endParaRPr lang="en-US" b="1" dirty="0">
              <a:solidFill>
                <a:schemeClr val="bg1"/>
              </a:solidFill>
              <a:latin typeface="Myriad Pro" panose="020B050303040302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7ECA060-4A08-C54F-9568-ECA9249D1466}"/>
              </a:ext>
            </a:extLst>
          </p:cNvPr>
          <p:cNvPicPr>
            <a:picLocks noChangeAspect="1"/>
          </p:cNvPicPr>
          <p:nvPr userDrawn="1"/>
        </p:nvPicPr>
        <p:blipFill>
          <a:blip r:embed="rId3"/>
          <a:stretch>
            <a:fillRect/>
          </a:stretch>
        </p:blipFill>
        <p:spPr>
          <a:xfrm>
            <a:off x="356967" y="6303002"/>
            <a:ext cx="414765" cy="336891"/>
          </a:xfrm>
          <a:prstGeom prst="rect">
            <a:avLst/>
          </a:prstGeom>
        </p:spPr>
      </p:pic>
      <p:sp>
        <p:nvSpPr>
          <p:cNvPr id="12" name="TextBox 11">
            <a:extLst>
              <a:ext uri="{FF2B5EF4-FFF2-40B4-BE49-F238E27FC236}">
                <a16:creationId xmlns:a16="http://schemas.microsoft.com/office/drawing/2014/main" id="{69C3D01D-D809-4D4A-8763-310CAD3D26C0}"/>
              </a:ext>
            </a:extLst>
          </p:cNvPr>
          <p:cNvSpPr txBox="1"/>
          <p:nvPr userDrawn="1"/>
        </p:nvSpPr>
        <p:spPr>
          <a:xfrm>
            <a:off x="904667" y="6268973"/>
            <a:ext cx="2243137" cy="369332"/>
          </a:xfrm>
          <a:prstGeom prst="rect">
            <a:avLst/>
          </a:prstGeom>
          <a:noFill/>
        </p:spPr>
        <p:txBody>
          <a:bodyPr wrap="square" rtlCol="0">
            <a:spAutoFit/>
          </a:bodyPr>
          <a:lstStyle/>
          <a:p>
            <a:r>
              <a:rPr lang="en-US" b="1" i="0" dirty="0">
                <a:solidFill>
                  <a:schemeClr val="bg1"/>
                </a:solidFill>
                <a:latin typeface="Myriad Pro" panose="020B0503030403020204" pitchFamily="34" charset="0"/>
              </a:rPr>
              <a:t>@</a:t>
            </a:r>
            <a:r>
              <a:rPr lang="en-US" b="1" i="0" dirty="0" err="1">
                <a:solidFill>
                  <a:schemeClr val="bg1"/>
                </a:solidFill>
                <a:latin typeface="Myriad Pro" panose="020B0503030403020204" pitchFamily="34" charset="0"/>
              </a:rPr>
              <a:t>uspwn</a:t>
            </a:r>
            <a:endParaRPr lang="en-US" b="1" i="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412589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3CAD-6F8E-E849-9830-406AF1D736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76A3F-4A46-C54B-B71F-7B4326ACC7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8F503-BA84-A74A-BC3A-28FD0E8118A3}"/>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E0856974-BEF9-4049-AA75-AAA283791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5296C-DC87-5A42-8775-C92DBCA77A48}"/>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754057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261E31-F062-7240-9181-4C6EC8B56A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BA5778-649C-3442-848C-BD274EE078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B6CD5-1826-C943-BF02-BD8C155C074B}"/>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830576A3-0608-EA4E-8D64-3F77D2CDF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6FF8B-285F-6343-9858-11882F3FE3A9}"/>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350522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C206-3F19-7843-AC40-7FE1A8818B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22160D-BEB4-AA44-96FF-32B685F05A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923AD7-3AC5-0D49-808F-971F125F72CC}"/>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7A04A4CE-BD09-3447-A21F-028CFCDA3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9D023-F020-2D40-9BBD-C284D6EB165D}"/>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990818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FD81-9527-154F-A253-2D4EC09C1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ED5DA1-DE67-F848-AD64-35FA6F073A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6B813-28AF-E849-92A5-5EB3ECC44DAE}"/>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7161FB81-3B7E-9F49-A6A2-3BC0957D6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0B282-3083-FD41-B574-F4305C149E1C}"/>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703896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8B5C-9294-7E49-BBE6-7CCE4A915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F69829-C9A1-204A-A8D5-9EF6BCED89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2C5E22-CACA-2842-9FA1-130F5B9189F4}"/>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4F80420A-70FA-8A4D-B94C-489253C4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AD73A-817D-F246-88C8-47E7249D7B22}"/>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1691952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3458-EDB4-2642-8FBD-C89D93BB6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A018A-3B07-BB40-A958-A7794D98CE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F08522-5A88-5C44-8DCA-113164825F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7FD88-314A-A64F-BD9F-2026345D5AEE}"/>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6" name="Footer Placeholder 5">
            <a:extLst>
              <a:ext uri="{FF2B5EF4-FFF2-40B4-BE49-F238E27FC236}">
                <a16:creationId xmlns:a16="http://schemas.microsoft.com/office/drawing/2014/main" id="{C70D3E4D-FD1E-2343-B261-BE9793ABF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EDF91-54E0-4145-8BDB-A0A7D97CCB34}"/>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1766775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7EEB-005F-4E49-9F32-DC116E5F78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BD7856-7D72-E84C-9E87-CBA6F87D40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6ACB91-DB39-4E41-9C7F-8C44765792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4FF551-F856-F24F-B76D-A26B0FE62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01BD2A-C1ED-5D40-9575-FEA653DEE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C1B50-F2CD-6342-8F67-8210C255BB9B}"/>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8" name="Footer Placeholder 7">
            <a:extLst>
              <a:ext uri="{FF2B5EF4-FFF2-40B4-BE49-F238E27FC236}">
                <a16:creationId xmlns:a16="http://schemas.microsoft.com/office/drawing/2014/main" id="{C7E66E7B-731C-4C48-B279-14AF58CA30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AD03ED-F725-4143-8F5E-6F88B2195F27}"/>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1399554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8DF4-DA25-9E44-AF1E-C2CAE19B03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617405-85D4-AF40-B335-6F48849BC299}"/>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4" name="Footer Placeholder 3">
            <a:extLst>
              <a:ext uri="{FF2B5EF4-FFF2-40B4-BE49-F238E27FC236}">
                <a16:creationId xmlns:a16="http://schemas.microsoft.com/office/drawing/2014/main" id="{6541997E-F8EA-6C41-8569-CCA4F2F7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729970-C67C-C149-8140-969F8E3DF222}"/>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2704310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DBC0D0-2228-5944-91A2-2A8F47344098}"/>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3" name="Footer Placeholder 2">
            <a:extLst>
              <a:ext uri="{FF2B5EF4-FFF2-40B4-BE49-F238E27FC236}">
                <a16:creationId xmlns:a16="http://schemas.microsoft.com/office/drawing/2014/main" id="{CE922B38-D0FC-A746-9FF7-512E4485F9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73E2D9-7292-B940-ACFF-E7003F4FAA8C}"/>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419631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3A181-220E-334F-BDFC-35D08B42C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CAAC88-A1CB-634D-8906-C645F035F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151409-1811-9B4A-A49A-2CD10844F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D3AEA-B7A7-5345-8ACF-4B5CFB440E02}"/>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6" name="Footer Placeholder 5">
            <a:extLst>
              <a:ext uri="{FF2B5EF4-FFF2-40B4-BE49-F238E27FC236}">
                <a16:creationId xmlns:a16="http://schemas.microsoft.com/office/drawing/2014/main" id="{36421C2A-F098-504B-9028-D6F0043184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C9577-2204-8B4C-A7B4-4139D0AA7132}"/>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36809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FD81-9527-154F-A253-2D4EC09C1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ED5DA1-DE67-F848-AD64-35FA6F073A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6B813-28AF-E849-92A5-5EB3ECC44DAE}"/>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7161FB81-3B7E-9F49-A6A2-3BC0957D6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0B282-3083-FD41-B574-F4305C149E1C}"/>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2333042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E43F-3D16-D246-87AF-E37EB40BE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580E9D-A825-C544-916F-5D7BA52D1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E232E-8AA9-604B-9048-7F0C7A35D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D7296E-2B55-E34D-A1DC-832A61F2DD54}"/>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6" name="Footer Placeholder 5">
            <a:extLst>
              <a:ext uri="{FF2B5EF4-FFF2-40B4-BE49-F238E27FC236}">
                <a16:creationId xmlns:a16="http://schemas.microsoft.com/office/drawing/2014/main" id="{E1DE41C3-3B1A-5043-8FA1-6A9326D2F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B6292-9015-AB4D-A542-E9D3EBFD93CA}"/>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1577756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3CAD-6F8E-E849-9830-406AF1D736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76A3F-4A46-C54B-B71F-7B4326ACC7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8F503-BA84-A74A-BC3A-28FD0E8118A3}"/>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E0856974-BEF9-4049-AA75-AAA283791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5296C-DC87-5A42-8775-C92DBCA77A48}"/>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2309057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261E31-F062-7240-9181-4C6EC8B56A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BA5778-649C-3442-848C-BD274EE078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B6CD5-1826-C943-BF02-BD8C155C074B}"/>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830576A3-0608-EA4E-8D64-3F77D2CDF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6FF8B-285F-6343-9858-11882F3FE3A9}"/>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54968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8B5C-9294-7E49-BBE6-7CCE4A915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F69829-C9A1-204A-A8D5-9EF6BCED89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2C5E22-CACA-2842-9FA1-130F5B9189F4}"/>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4F80420A-70FA-8A4D-B94C-489253C4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AD73A-817D-F246-88C8-47E7249D7B22}"/>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134922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3458-EDB4-2642-8FBD-C89D93BB6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A018A-3B07-BB40-A958-A7794D98CE3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F08522-5A88-5C44-8DCA-113164825F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7FD88-314A-A64F-BD9F-2026345D5AEE}"/>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6" name="Footer Placeholder 5">
            <a:extLst>
              <a:ext uri="{FF2B5EF4-FFF2-40B4-BE49-F238E27FC236}">
                <a16:creationId xmlns:a16="http://schemas.microsoft.com/office/drawing/2014/main" id="{C70D3E4D-FD1E-2343-B261-BE9793ABF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EDF91-54E0-4145-8BDB-A0A7D97CCB34}"/>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84887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7EEB-005F-4E49-9F32-DC116E5F78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BD7856-7D72-E84C-9E87-CBA6F87D40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6ACB91-DB39-4E41-9C7F-8C44765792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4FF551-F856-F24F-B76D-A26B0FE62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01BD2A-C1ED-5D40-9575-FEA653DEE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C1B50-F2CD-6342-8F67-8210C255BB9B}"/>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8" name="Footer Placeholder 7">
            <a:extLst>
              <a:ext uri="{FF2B5EF4-FFF2-40B4-BE49-F238E27FC236}">
                <a16:creationId xmlns:a16="http://schemas.microsoft.com/office/drawing/2014/main" id="{C7E66E7B-731C-4C48-B279-14AF58CA30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AD03ED-F725-4143-8F5E-6F88B2195F27}"/>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384113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8DF4-DA25-9E44-AF1E-C2CAE19B03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617405-85D4-AF40-B335-6F48849BC299}"/>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4" name="Footer Placeholder 3">
            <a:extLst>
              <a:ext uri="{FF2B5EF4-FFF2-40B4-BE49-F238E27FC236}">
                <a16:creationId xmlns:a16="http://schemas.microsoft.com/office/drawing/2014/main" id="{6541997E-F8EA-6C41-8569-CCA4F2F7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729970-C67C-C149-8140-969F8E3DF222}"/>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1418864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DBC0D0-2228-5944-91A2-2A8F47344098}"/>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3" name="Footer Placeholder 2">
            <a:extLst>
              <a:ext uri="{FF2B5EF4-FFF2-40B4-BE49-F238E27FC236}">
                <a16:creationId xmlns:a16="http://schemas.microsoft.com/office/drawing/2014/main" id="{CE922B38-D0FC-A746-9FF7-512E4485F9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73E2D9-7292-B940-ACFF-E7003F4FAA8C}"/>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343143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3A181-220E-334F-BDFC-35D08B42C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CAAC88-A1CB-634D-8906-C645F035F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151409-1811-9B4A-A49A-2CD10844F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4D3AEA-B7A7-5345-8ACF-4B5CFB440E02}"/>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6" name="Footer Placeholder 5">
            <a:extLst>
              <a:ext uri="{FF2B5EF4-FFF2-40B4-BE49-F238E27FC236}">
                <a16:creationId xmlns:a16="http://schemas.microsoft.com/office/drawing/2014/main" id="{36421C2A-F098-504B-9028-D6F0043184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C9577-2204-8B4C-A7B4-4139D0AA7132}"/>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367190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E43F-3D16-D246-87AF-E37EB40BE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580E9D-A825-C544-916F-5D7BA52D1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7E232E-8AA9-604B-9048-7F0C7A35D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D7296E-2B55-E34D-A1DC-832A61F2DD54}"/>
              </a:ext>
            </a:extLst>
          </p:cNvPr>
          <p:cNvSpPr>
            <a:spLocks noGrp="1"/>
          </p:cNvSpPr>
          <p:nvPr>
            <p:ph type="dt" sz="half" idx="10"/>
          </p:nvPr>
        </p:nvSpPr>
        <p:spPr/>
        <p:txBody>
          <a:bodyPr/>
          <a:lstStyle/>
          <a:p>
            <a:fld id="{61D684C4-D177-1745-9662-48E37987B2FE}" type="datetimeFigureOut">
              <a:rPr lang="en-US" smtClean="0"/>
              <a:t>3/5/2020</a:t>
            </a:fld>
            <a:endParaRPr lang="en-US"/>
          </a:p>
        </p:txBody>
      </p:sp>
      <p:sp>
        <p:nvSpPr>
          <p:cNvPr id="6" name="Footer Placeholder 5">
            <a:extLst>
              <a:ext uri="{FF2B5EF4-FFF2-40B4-BE49-F238E27FC236}">
                <a16:creationId xmlns:a16="http://schemas.microsoft.com/office/drawing/2014/main" id="{E1DE41C3-3B1A-5043-8FA1-6A9326D2F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B6292-9015-AB4D-A542-E9D3EBFD93CA}"/>
              </a:ext>
            </a:extLst>
          </p:cNvPr>
          <p:cNvSpPr>
            <a:spLocks noGrp="1"/>
          </p:cNvSpPr>
          <p:nvPr>
            <p:ph type="sldNum" sz="quarter" idx="12"/>
          </p:nvPr>
        </p:nvSpPr>
        <p:spPr/>
        <p:txBody>
          <a:bodyPr/>
          <a:lstStyle/>
          <a:p>
            <a:fld id="{002E6477-FD14-D04C-83D0-845CE8213855}" type="slidenum">
              <a:rPr lang="en-US" smtClean="0"/>
              <a:t>‹#›</a:t>
            </a:fld>
            <a:endParaRPr lang="en-US"/>
          </a:p>
        </p:txBody>
      </p:sp>
    </p:spTree>
    <p:extLst>
      <p:ext uri="{BB962C8B-B14F-4D97-AF65-F5344CB8AC3E}">
        <p14:creationId xmlns:p14="http://schemas.microsoft.com/office/powerpoint/2010/main" val="295544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E3E587-33B3-6A48-89D5-E48CFDC28747}"/>
              </a:ext>
            </a:extLst>
          </p:cNvPr>
          <p:cNvSpPr/>
          <p:nvPr userDrawn="1"/>
        </p:nvSpPr>
        <p:spPr>
          <a:xfrm>
            <a:off x="0" y="6001316"/>
            <a:ext cx="12192000" cy="8566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3170914-33E2-EC4E-9028-C4FAAA4DF6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69A5A64-6908-6F42-8576-916C2FB2E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2B6F64-4FB7-5F42-8151-21EEA0DB5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9BE8915B-CEF7-CB43-A5B5-9234EE22D9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535C3A-D4B2-1C42-A86D-19857CFE33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E6477-FD14-D04C-83D0-845CE8213855}" type="slidenum">
              <a:rPr lang="en-US" smtClean="0"/>
              <a:t>‹#›</a:t>
            </a:fld>
            <a:endParaRPr lang="en-US"/>
          </a:p>
        </p:txBody>
      </p:sp>
      <p:sp>
        <p:nvSpPr>
          <p:cNvPr id="7" name="Date Placeholder 3">
            <a:extLst>
              <a:ext uri="{FF2B5EF4-FFF2-40B4-BE49-F238E27FC236}">
                <a16:creationId xmlns:a16="http://schemas.microsoft.com/office/drawing/2014/main" id="{82186782-E064-344C-BCDE-6A9B2B3E718F}"/>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D684C4-D177-1745-9662-48E37987B2FE}" type="datetimeFigureOut">
              <a:rPr lang="en-US" smtClean="0"/>
              <a:pPr/>
              <a:t>3/5/2020</a:t>
            </a:fld>
            <a:endParaRPr lang="en-US"/>
          </a:p>
        </p:txBody>
      </p:sp>
      <p:sp>
        <p:nvSpPr>
          <p:cNvPr id="8" name="Slide Number Placeholder 5">
            <a:extLst>
              <a:ext uri="{FF2B5EF4-FFF2-40B4-BE49-F238E27FC236}">
                <a16:creationId xmlns:a16="http://schemas.microsoft.com/office/drawing/2014/main" id="{3A254DA4-9009-3B45-877F-A9ACD08477E4}"/>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E6477-FD14-D04C-83D0-845CE8213855}" type="slidenum">
              <a:rPr lang="en-US" smtClean="0"/>
              <a:pPr/>
              <a:t>‹#›</a:t>
            </a:fld>
            <a:endParaRPr lang="en-US"/>
          </a:p>
        </p:txBody>
      </p:sp>
      <p:sp>
        <p:nvSpPr>
          <p:cNvPr id="9" name="TextBox 8">
            <a:extLst>
              <a:ext uri="{FF2B5EF4-FFF2-40B4-BE49-F238E27FC236}">
                <a16:creationId xmlns:a16="http://schemas.microsoft.com/office/drawing/2014/main" id="{665C1D6A-924C-6F45-89E9-D9932C802F8F}"/>
              </a:ext>
            </a:extLst>
          </p:cNvPr>
          <p:cNvSpPr txBox="1"/>
          <p:nvPr userDrawn="1"/>
        </p:nvSpPr>
        <p:spPr>
          <a:xfrm>
            <a:off x="7630245" y="6270561"/>
            <a:ext cx="3567953" cy="369332"/>
          </a:xfrm>
          <a:prstGeom prst="rect">
            <a:avLst/>
          </a:prstGeom>
          <a:noFill/>
        </p:spPr>
        <p:txBody>
          <a:bodyPr wrap="square" rtlCol="0">
            <a:spAutoFit/>
          </a:bodyPr>
          <a:lstStyle/>
          <a:p>
            <a:pPr algn="r"/>
            <a:r>
              <a:rPr lang="en-US" b="1" dirty="0" err="1">
                <a:solidFill>
                  <a:schemeClr val="bg1"/>
                </a:solidFill>
                <a:latin typeface="Myriad Pro" panose="020B0503030403020204" pitchFamily="34" charset="0"/>
              </a:rPr>
              <a:t>pwn-usa.org</a:t>
            </a:r>
            <a:endParaRPr lang="en-US" b="1" dirty="0">
              <a:solidFill>
                <a:schemeClr val="bg1"/>
              </a:solidFill>
              <a:latin typeface="Myriad Pro" panose="020B0503030403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8C07C246-EEA0-2D4E-B780-61E64E3793E4}"/>
              </a:ext>
            </a:extLst>
          </p:cNvPr>
          <p:cNvPicPr>
            <a:picLocks noChangeAspect="1"/>
          </p:cNvPicPr>
          <p:nvPr userDrawn="1"/>
        </p:nvPicPr>
        <p:blipFill>
          <a:blip r:embed="rId13"/>
          <a:stretch>
            <a:fillRect/>
          </a:stretch>
        </p:blipFill>
        <p:spPr>
          <a:xfrm>
            <a:off x="356967" y="6303002"/>
            <a:ext cx="414765" cy="336891"/>
          </a:xfrm>
          <a:prstGeom prst="rect">
            <a:avLst/>
          </a:prstGeom>
        </p:spPr>
      </p:pic>
      <p:sp>
        <p:nvSpPr>
          <p:cNvPr id="11" name="TextBox 10">
            <a:extLst>
              <a:ext uri="{FF2B5EF4-FFF2-40B4-BE49-F238E27FC236}">
                <a16:creationId xmlns:a16="http://schemas.microsoft.com/office/drawing/2014/main" id="{F8B228AA-9BF2-EF4C-9006-67B771265DB2}"/>
              </a:ext>
            </a:extLst>
          </p:cNvPr>
          <p:cNvSpPr txBox="1"/>
          <p:nvPr userDrawn="1"/>
        </p:nvSpPr>
        <p:spPr>
          <a:xfrm>
            <a:off x="904667" y="6268973"/>
            <a:ext cx="2243137" cy="369332"/>
          </a:xfrm>
          <a:prstGeom prst="rect">
            <a:avLst/>
          </a:prstGeom>
          <a:noFill/>
        </p:spPr>
        <p:txBody>
          <a:bodyPr wrap="square" rtlCol="0">
            <a:spAutoFit/>
          </a:bodyPr>
          <a:lstStyle/>
          <a:p>
            <a:r>
              <a:rPr lang="en-US" b="1" i="0" dirty="0">
                <a:solidFill>
                  <a:schemeClr val="bg1"/>
                </a:solidFill>
                <a:latin typeface="Myriad Pro" panose="020B0503030403020204" pitchFamily="34" charset="0"/>
              </a:rPr>
              <a:t>@</a:t>
            </a:r>
            <a:r>
              <a:rPr lang="en-US" b="1" i="0" dirty="0" err="1">
                <a:solidFill>
                  <a:schemeClr val="bg1"/>
                </a:solidFill>
                <a:latin typeface="Myriad Pro" panose="020B0503030403020204" pitchFamily="34" charset="0"/>
              </a:rPr>
              <a:t>uspwn</a:t>
            </a:r>
            <a:endParaRPr lang="en-US" b="1" i="0" dirty="0">
              <a:solidFill>
                <a:schemeClr val="bg1"/>
              </a:solidFill>
              <a:latin typeface="Myriad Pro" panose="020B0503030403020204" pitchFamily="34" charset="0"/>
            </a:endParaRPr>
          </a:p>
        </p:txBody>
      </p:sp>
      <p:pic>
        <p:nvPicPr>
          <p:cNvPr id="14" name="Picture 13">
            <a:extLst>
              <a:ext uri="{FF2B5EF4-FFF2-40B4-BE49-F238E27FC236}">
                <a16:creationId xmlns:a16="http://schemas.microsoft.com/office/drawing/2014/main" id="{2DFC17AC-6EA5-7C46-9E2E-D8EC160D0548}"/>
              </a:ext>
            </a:extLst>
          </p:cNvPr>
          <p:cNvPicPr>
            <a:picLocks noChangeAspect="1"/>
          </p:cNvPicPr>
          <p:nvPr userDrawn="1"/>
        </p:nvPicPr>
        <p:blipFill>
          <a:blip r:embed="rId14"/>
          <a:stretch>
            <a:fillRect/>
          </a:stretch>
        </p:blipFill>
        <p:spPr>
          <a:xfrm>
            <a:off x="11331133" y="6001316"/>
            <a:ext cx="860867" cy="907823"/>
          </a:xfrm>
          <a:prstGeom prst="rect">
            <a:avLst/>
          </a:prstGeom>
        </p:spPr>
      </p:pic>
    </p:spTree>
    <p:extLst>
      <p:ext uri="{BB962C8B-B14F-4D97-AF65-F5344CB8AC3E}">
        <p14:creationId xmlns:p14="http://schemas.microsoft.com/office/powerpoint/2010/main" val="2025158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Myriad Pro Semibold"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Myriad Pro Semibold"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170914-33E2-EC4E-9028-C4FAAA4DF6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9A5A64-6908-6F42-8576-916C2FB2E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B6F64-4FB7-5F42-8151-21EEA0DB5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684C4-D177-1745-9662-48E37987B2FE}" type="datetimeFigureOut">
              <a:rPr lang="en-US" smtClean="0"/>
              <a:t>3/5/2020</a:t>
            </a:fld>
            <a:endParaRPr lang="en-US"/>
          </a:p>
        </p:txBody>
      </p:sp>
      <p:sp>
        <p:nvSpPr>
          <p:cNvPr id="5" name="Footer Placeholder 4">
            <a:extLst>
              <a:ext uri="{FF2B5EF4-FFF2-40B4-BE49-F238E27FC236}">
                <a16:creationId xmlns:a16="http://schemas.microsoft.com/office/drawing/2014/main" id="{9BE8915B-CEF7-CB43-A5B5-9234EE22D9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535C3A-D4B2-1C42-A86D-19857CFE33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E6477-FD14-D04C-83D0-845CE8213855}" type="slidenum">
              <a:rPr lang="en-US" smtClean="0"/>
              <a:t>‹#›</a:t>
            </a:fld>
            <a:endParaRPr lang="en-US"/>
          </a:p>
        </p:txBody>
      </p:sp>
    </p:spTree>
    <p:extLst>
      <p:ext uri="{BB962C8B-B14F-4D97-AF65-F5344CB8AC3E}">
        <p14:creationId xmlns:p14="http://schemas.microsoft.com/office/powerpoint/2010/main" val="732610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m9dA2_wt6w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hyperlink" Target="https://www.pwn-usa.org/wp-content/uploads/2018/07/Universal-Health-Care-PDF.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hyperlink" Target="mailto:Barb@pwn-usa.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353B-D2FF-4E10-9E4C-C8ED78C353B5}"/>
              </a:ext>
            </a:extLst>
          </p:cNvPr>
          <p:cNvSpPr>
            <a:spLocks noGrp="1"/>
          </p:cNvSpPr>
          <p:nvPr>
            <p:ph type="ctrTitle"/>
          </p:nvPr>
        </p:nvSpPr>
        <p:spPr>
          <a:xfrm>
            <a:off x="4931229" y="1006927"/>
            <a:ext cx="6817074" cy="3592286"/>
          </a:xfrm>
        </p:spPr>
        <p:txBody>
          <a:bodyPr>
            <a:normAutofit fontScale="90000"/>
          </a:bodyPr>
          <a:lstStyle/>
          <a:p>
            <a:br>
              <a:rPr lang="en-US" sz="4000" dirty="0"/>
            </a:br>
            <a:br>
              <a:rPr lang="en-US" sz="4000" dirty="0"/>
            </a:br>
            <a:br>
              <a:rPr lang="en-US" sz="4000" dirty="0"/>
            </a:br>
            <a:br>
              <a:rPr lang="en-US" sz="4000" dirty="0"/>
            </a:br>
            <a:r>
              <a:rPr lang="en-US" sz="4400" i="1" dirty="0">
                <a:latin typeface="Myriad Pro"/>
              </a:rPr>
              <a:t>National Women and Girls HIV/AIDS Awareness Day</a:t>
            </a:r>
            <a:br>
              <a:rPr lang="en-US" sz="4400" i="1" dirty="0">
                <a:latin typeface="Myriad Pro"/>
              </a:rPr>
            </a:br>
            <a:br>
              <a:rPr lang="en-US" sz="4400" i="1" dirty="0">
                <a:latin typeface="Myriad Pro"/>
              </a:rPr>
            </a:br>
            <a:br>
              <a:rPr lang="en-US" sz="4400" i="1" dirty="0">
                <a:latin typeface="Myriad Pro"/>
              </a:rPr>
            </a:br>
            <a:r>
              <a:rPr lang="en-US" sz="4400" i="1" dirty="0">
                <a:latin typeface="Myriad Pro"/>
              </a:rPr>
              <a:t>Demand Health Care for All- Be a </a:t>
            </a:r>
            <a:br>
              <a:rPr lang="en-US" sz="4400" i="1" dirty="0">
                <a:latin typeface="Myriad Pro"/>
              </a:rPr>
            </a:br>
            <a:r>
              <a:rPr lang="en-US" sz="4400" i="1" dirty="0">
                <a:latin typeface="Myriad Pro"/>
              </a:rPr>
              <a:t>#</a:t>
            </a:r>
            <a:r>
              <a:rPr lang="en-US" sz="4400" i="1" dirty="0" err="1">
                <a:latin typeface="Myriad Pro"/>
              </a:rPr>
              <a:t>HealthCareVoter</a:t>
            </a:r>
            <a:endParaRPr lang="en-US" sz="3100" dirty="0"/>
          </a:p>
        </p:txBody>
      </p:sp>
      <p:sp>
        <p:nvSpPr>
          <p:cNvPr id="3" name="Subtitle 2">
            <a:extLst>
              <a:ext uri="{FF2B5EF4-FFF2-40B4-BE49-F238E27FC236}">
                <a16:creationId xmlns:a16="http://schemas.microsoft.com/office/drawing/2014/main" id="{6C43032F-EA76-3443-95CE-C80B57334B19}"/>
              </a:ext>
            </a:extLst>
          </p:cNvPr>
          <p:cNvSpPr>
            <a:spLocks noGrp="1"/>
          </p:cNvSpPr>
          <p:nvPr>
            <p:ph type="subTitle" idx="1"/>
          </p:nvPr>
        </p:nvSpPr>
        <p:spPr>
          <a:xfrm>
            <a:off x="9079902" y="4800600"/>
            <a:ext cx="2506146" cy="649694"/>
          </a:xfrm>
        </p:spPr>
        <p:txBody>
          <a:bodyPr vert="horz" lIns="91440" tIns="45720" rIns="91440" bIns="45720" rtlCol="0" anchor="t">
            <a:normAutofit/>
          </a:bodyPr>
          <a:lstStyle/>
          <a:p>
            <a:r>
              <a:rPr lang="en-US" dirty="0">
                <a:latin typeface="Myriad Pro Semibold"/>
              </a:rPr>
              <a:t>March 5</a:t>
            </a:r>
            <a:r>
              <a:rPr lang="en-US" baseline="30000" dirty="0">
                <a:latin typeface="Myriad Pro Semibold"/>
              </a:rPr>
              <a:t>th</a:t>
            </a:r>
            <a:r>
              <a:rPr lang="en-US" dirty="0">
                <a:latin typeface="Myriad Pro Semibold"/>
              </a:rPr>
              <a:t>, 2020</a:t>
            </a:r>
          </a:p>
        </p:txBody>
      </p:sp>
      <p:pic>
        <p:nvPicPr>
          <p:cNvPr id="4" name="Picture 3">
            <a:extLst>
              <a:ext uri="{FF2B5EF4-FFF2-40B4-BE49-F238E27FC236}">
                <a16:creationId xmlns:a16="http://schemas.microsoft.com/office/drawing/2014/main" id="{A2E73057-BF0D-4815-A16A-30DB7F7C725E}"/>
              </a:ext>
            </a:extLst>
          </p:cNvPr>
          <p:cNvPicPr>
            <a:picLocks noChangeAspect="1"/>
          </p:cNvPicPr>
          <p:nvPr/>
        </p:nvPicPr>
        <p:blipFill>
          <a:blip r:embed="rId3"/>
          <a:stretch>
            <a:fillRect/>
          </a:stretch>
        </p:blipFill>
        <p:spPr>
          <a:xfrm>
            <a:off x="82158" y="32656"/>
            <a:ext cx="4953974" cy="5540829"/>
          </a:xfrm>
          <a:prstGeom prst="rect">
            <a:avLst/>
          </a:prstGeom>
        </p:spPr>
      </p:pic>
    </p:spTree>
    <p:extLst>
      <p:ext uri="{BB962C8B-B14F-4D97-AF65-F5344CB8AC3E}">
        <p14:creationId xmlns:p14="http://schemas.microsoft.com/office/powerpoint/2010/main" val="1354631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EE3E-17B7-4133-8417-31B77F510C3E}"/>
              </a:ext>
            </a:extLst>
          </p:cNvPr>
          <p:cNvSpPr>
            <a:spLocks noGrp="1"/>
          </p:cNvSpPr>
          <p:nvPr>
            <p:ph type="title"/>
          </p:nvPr>
        </p:nvSpPr>
        <p:spPr/>
        <p:txBody>
          <a:bodyPr/>
          <a:lstStyle/>
          <a:p>
            <a:r>
              <a:rPr lang="en-US" dirty="0"/>
              <a:t>What we deserve</a:t>
            </a:r>
          </a:p>
        </p:txBody>
      </p:sp>
      <p:sp>
        <p:nvSpPr>
          <p:cNvPr id="3" name="Content Placeholder 2">
            <a:extLst>
              <a:ext uri="{FF2B5EF4-FFF2-40B4-BE49-F238E27FC236}">
                <a16:creationId xmlns:a16="http://schemas.microsoft.com/office/drawing/2014/main" id="{698BE2F8-4F18-4B29-82D4-01069D494BA1}"/>
              </a:ext>
            </a:extLst>
          </p:cNvPr>
          <p:cNvSpPr>
            <a:spLocks noGrp="1"/>
          </p:cNvSpPr>
          <p:nvPr>
            <p:ph idx="1"/>
          </p:nvPr>
        </p:nvSpPr>
        <p:spPr/>
        <p:txBody>
          <a:bodyPr vert="horz" lIns="91440" tIns="45720" rIns="91440" bIns="45720" rtlCol="0" anchor="t">
            <a:normAutofit/>
          </a:bodyPr>
          <a:lstStyle/>
          <a:p>
            <a:r>
              <a:rPr lang="en-US" dirty="0"/>
              <a:t>Affordable Care</a:t>
            </a:r>
          </a:p>
          <a:p>
            <a:r>
              <a:rPr lang="en-US" dirty="0"/>
              <a:t>Comprehensive care</a:t>
            </a:r>
          </a:p>
          <a:p>
            <a:r>
              <a:rPr lang="en-US" dirty="0"/>
              <a:t>High quality</a:t>
            </a:r>
          </a:p>
          <a:p>
            <a:endParaRPr lang="en-US" dirty="0"/>
          </a:p>
          <a:p>
            <a:r>
              <a:rPr lang="en-US" dirty="0"/>
              <a:t>Can see a Dr or other care provider</a:t>
            </a:r>
          </a:p>
          <a:p>
            <a:r>
              <a:rPr lang="en-US" dirty="0"/>
              <a:t>No Discrimination</a:t>
            </a:r>
          </a:p>
          <a:p>
            <a:r>
              <a:rPr lang="en-US" dirty="0">
                <a:latin typeface="Myriad Pro"/>
              </a:rPr>
              <a:t>Total wrap around care</a:t>
            </a:r>
            <a:endParaRPr lang="en-US" dirty="0"/>
          </a:p>
        </p:txBody>
      </p:sp>
    </p:spTree>
    <p:extLst>
      <p:ext uri="{BB962C8B-B14F-4D97-AF65-F5344CB8AC3E}">
        <p14:creationId xmlns:p14="http://schemas.microsoft.com/office/powerpoint/2010/main" val="1097728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B8DBE-086A-1647-BAEB-3A71D862729F}"/>
              </a:ext>
            </a:extLst>
          </p:cNvPr>
          <p:cNvPicPr>
            <a:picLocks noChangeAspect="1"/>
          </p:cNvPicPr>
          <p:nvPr/>
        </p:nvPicPr>
        <p:blipFill>
          <a:blip r:embed="rId3"/>
          <a:stretch>
            <a:fillRect/>
          </a:stretch>
        </p:blipFill>
        <p:spPr>
          <a:xfrm>
            <a:off x="2305050" y="165100"/>
            <a:ext cx="7734300" cy="5727700"/>
          </a:xfrm>
          <a:prstGeom prst="rect">
            <a:avLst/>
          </a:prstGeom>
        </p:spPr>
      </p:pic>
    </p:spTree>
    <p:extLst>
      <p:ext uri="{BB962C8B-B14F-4D97-AF65-F5344CB8AC3E}">
        <p14:creationId xmlns:p14="http://schemas.microsoft.com/office/powerpoint/2010/main" val="3879014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1227-54EC-094E-97BF-CC91ED45460D}"/>
              </a:ext>
            </a:extLst>
          </p:cNvPr>
          <p:cNvSpPr>
            <a:spLocks noGrp="1"/>
          </p:cNvSpPr>
          <p:nvPr>
            <p:ph type="ctrTitle"/>
          </p:nvPr>
        </p:nvSpPr>
        <p:spPr>
          <a:xfrm>
            <a:off x="1643743" y="812502"/>
            <a:ext cx="9144000" cy="792104"/>
          </a:xfrm>
        </p:spPr>
        <p:txBody>
          <a:bodyPr>
            <a:normAutofit fontScale="90000"/>
          </a:bodyPr>
          <a:lstStyle/>
          <a:p>
            <a:r>
              <a:rPr lang="en-US" dirty="0"/>
              <a:t>We are paying the most…</a:t>
            </a:r>
          </a:p>
        </p:txBody>
      </p:sp>
      <p:pic>
        <p:nvPicPr>
          <p:cNvPr id="4" name="Picture 3" descr="A screenshot of a social media post&#10;&#10;Description generated with high confidence">
            <a:extLst>
              <a:ext uri="{FF2B5EF4-FFF2-40B4-BE49-F238E27FC236}">
                <a16:creationId xmlns:a16="http://schemas.microsoft.com/office/drawing/2014/main" id="{A4E70245-1087-4C89-A726-345130B9BCFC}"/>
              </a:ext>
            </a:extLst>
          </p:cNvPr>
          <p:cNvPicPr>
            <a:picLocks noChangeAspect="1"/>
          </p:cNvPicPr>
          <p:nvPr/>
        </p:nvPicPr>
        <p:blipFill>
          <a:blip r:embed="rId3"/>
          <a:stretch>
            <a:fillRect/>
          </a:stretch>
        </p:blipFill>
        <p:spPr>
          <a:xfrm>
            <a:off x="285852" y="1828799"/>
            <a:ext cx="6606510" cy="3820887"/>
          </a:xfrm>
          <a:prstGeom prst="rect">
            <a:avLst/>
          </a:prstGeom>
        </p:spPr>
      </p:pic>
      <p:pic>
        <p:nvPicPr>
          <p:cNvPr id="6" name="Picture 5">
            <a:extLst>
              <a:ext uri="{FF2B5EF4-FFF2-40B4-BE49-F238E27FC236}">
                <a16:creationId xmlns:a16="http://schemas.microsoft.com/office/drawing/2014/main" id="{FBC51D48-00B6-F641-8896-0A0F1DE8E78A}"/>
              </a:ext>
            </a:extLst>
          </p:cNvPr>
          <p:cNvPicPr>
            <a:picLocks noChangeAspect="1"/>
          </p:cNvPicPr>
          <p:nvPr/>
        </p:nvPicPr>
        <p:blipFill>
          <a:blip r:embed="rId4"/>
          <a:stretch>
            <a:fillRect/>
          </a:stretch>
        </p:blipFill>
        <p:spPr>
          <a:xfrm>
            <a:off x="7442601" y="3028832"/>
            <a:ext cx="4340956" cy="2494802"/>
          </a:xfrm>
          <a:prstGeom prst="rect">
            <a:avLst/>
          </a:prstGeom>
        </p:spPr>
      </p:pic>
      <p:cxnSp>
        <p:nvCxnSpPr>
          <p:cNvPr id="5" name="Straight Arrow Connector 4">
            <a:extLst>
              <a:ext uri="{FF2B5EF4-FFF2-40B4-BE49-F238E27FC236}">
                <a16:creationId xmlns:a16="http://schemas.microsoft.com/office/drawing/2014/main" id="{FE94E50B-5452-FD4D-BF4E-15D291A4C930}"/>
              </a:ext>
            </a:extLst>
          </p:cNvPr>
          <p:cNvCxnSpPr>
            <a:cxnSpLocks/>
          </p:cNvCxnSpPr>
          <p:nvPr/>
        </p:nvCxnSpPr>
        <p:spPr>
          <a:xfrm flipH="1">
            <a:off x="1048267" y="2377857"/>
            <a:ext cx="359502" cy="26210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06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1227-54EC-094E-97BF-CC91ED45460D}"/>
              </a:ext>
            </a:extLst>
          </p:cNvPr>
          <p:cNvSpPr>
            <a:spLocks noGrp="1"/>
          </p:cNvSpPr>
          <p:nvPr>
            <p:ph type="ctrTitle"/>
          </p:nvPr>
        </p:nvSpPr>
        <p:spPr>
          <a:xfrm>
            <a:off x="1643743" y="-132945"/>
            <a:ext cx="9144000" cy="1403123"/>
          </a:xfrm>
        </p:spPr>
        <p:txBody>
          <a:bodyPr>
            <a:normAutofit fontScale="90000"/>
          </a:bodyPr>
          <a:lstStyle/>
          <a:p>
            <a:r>
              <a:rPr lang="en-US" dirty="0"/>
              <a:t>We are paying the most…</a:t>
            </a:r>
          </a:p>
        </p:txBody>
      </p:sp>
      <p:sp>
        <p:nvSpPr>
          <p:cNvPr id="5" name="Title 1">
            <a:extLst>
              <a:ext uri="{FF2B5EF4-FFF2-40B4-BE49-F238E27FC236}">
                <a16:creationId xmlns:a16="http://schemas.microsoft.com/office/drawing/2014/main" id="{74793FA4-56C6-D449-81D6-DE077A3F5E29}"/>
              </a:ext>
            </a:extLst>
          </p:cNvPr>
          <p:cNvSpPr txBox="1">
            <a:spLocks/>
          </p:cNvSpPr>
          <p:nvPr/>
        </p:nvSpPr>
        <p:spPr>
          <a:xfrm>
            <a:off x="1524000" y="1132263"/>
            <a:ext cx="9144000" cy="14031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chemeClr val="tx1"/>
                </a:solidFill>
                <a:latin typeface="Myriad Pro" panose="020B0503030403020204" pitchFamily="34" charset="0"/>
                <a:ea typeface="+mj-ea"/>
                <a:cs typeface="+mj-cs"/>
              </a:defRPr>
            </a:lvl1pPr>
          </a:lstStyle>
          <a:p>
            <a:r>
              <a:rPr lang="en-US" dirty="0"/>
              <a:t>and getting less…</a:t>
            </a:r>
          </a:p>
        </p:txBody>
      </p:sp>
      <p:pic>
        <p:nvPicPr>
          <p:cNvPr id="3" name="Picture 2">
            <a:extLst>
              <a:ext uri="{FF2B5EF4-FFF2-40B4-BE49-F238E27FC236}">
                <a16:creationId xmlns:a16="http://schemas.microsoft.com/office/drawing/2014/main" id="{6E6D752E-C7F2-874C-BE6B-8AC47263CDCC}"/>
              </a:ext>
            </a:extLst>
          </p:cNvPr>
          <p:cNvPicPr>
            <a:picLocks noChangeAspect="1"/>
          </p:cNvPicPr>
          <p:nvPr/>
        </p:nvPicPr>
        <p:blipFill>
          <a:blip r:embed="rId3"/>
          <a:stretch>
            <a:fillRect/>
          </a:stretch>
        </p:blipFill>
        <p:spPr>
          <a:xfrm>
            <a:off x="1055915" y="2916486"/>
            <a:ext cx="4001255" cy="2668806"/>
          </a:xfrm>
          <a:prstGeom prst="rect">
            <a:avLst/>
          </a:prstGeom>
        </p:spPr>
      </p:pic>
      <p:pic>
        <p:nvPicPr>
          <p:cNvPr id="6" name="Picture 5">
            <a:extLst>
              <a:ext uri="{FF2B5EF4-FFF2-40B4-BE49-F238E27FC236}">
                <a16:creationId xmlns:a16="http://schemas.microsoft.com/office/drawing/2014/main" id="{D37B5B41-F0FF-7341-9EF6-48A5575D0490}"/>
              </a:ext>
            </a:extLst>
          </p:cNvPr>
          <p:cNvPicPr>
            <a:picLocks noChangeAspect="1"/>
          </p:cNvPicPr>
          <p:nvPr/>
        </p:nvPicPr>
        <p:blipFill rotWithShape="1">
          <a:blip r:embed="rId4"/>
          <a:srcRect l="8716" t="20036" r="9086" b="17559"/>
          <a:stretch/>
        </p:blipFill>
        <p:spPr>
          <a:xfrm>
            <a:off x="5323115" y="2744501"/>
            <a:ext cx="5963466" cy="3012776"/>
          </a:xfrm>
          <a:prstGeom prst="rect">
            <a:avLst/>
          </a:prstGeom>
        </p:spPr>
      </p:pic>
    </p:spTree>
    <p:extLst>
      <p:ext uri="{BB962C8B-B14F-4D97-AF65-F5344CB8AC3E}">
        <p14:creationId xmlns:p14="http://schemas.microsoft.com/office/powerpoint/2010/main" val="1018706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CF27E7-4F3A-E94F-900B-4E5443D8002B}"/>
              </a:ext>
            </a:extLst>
          </p:cNvPr>
          <p:cNvPicPr>
            <a:picLocks noChangeAspect="1"/>
          </p:cNvPicPr>
          <p:nvPr/>
        </p:nvPicPr>
        <p:blipFill>
          <a:blip r:embed="rId2"/>
          <a:stretch>
            <a:fillRect/>
          </a:stretch>
        </p:blipFill>
        <p:spPr>
          <a:xfrm>
            <a:off x="908050" y="0"/>
            <a:ext cx="10483850" cy="5691233"/>
          </a:xfrm>
          <a:prstGeom prst="rect">
            <a:avLst/>
          </a:prstGeom>
        </p:spPr>
      </p:pic>
    </p:spTree>
    <p:extLst>
      <p:ext uri="{BB962C8B-B14F-4D97-AF65-F5344CB8AC3E}">
        <p14:creationId xmlns:p14="http://schemas.microsoft.com/office/powerpoint/2010/main" val="2262466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EDC2D03-A0AF-A545-A412-0E93C72C2F47}"/>
              </a:ext>
            </a:extLst>
          </p:cNvPr>
          <p:cNvSpPr txBox="1"/>
          <p:nvPr/>
        </p:nvSpPr>
        <p:spPr>
          <a:xfrm>
            <a:off x="1395446" y="215641"/>
            <a:ext cx="8911771" cy="1107996"/>
          </a:xfrm>
          <a:prstGeom prst="rect">
            <a:avLst/>
          </a:prstGeom>
          <a:noFill/>
        </p:spPr>
        <p:txBody>
          <a:bodyPr wrap="square" rtlCol="0">
            <a:spAutoFit/>
          </a:bodyPr>
          <a:lstStyle/>
          <a:p>
            <a:pPr algn="ctr"/>
            <a:r>
              <a:rPr lang="en-US" sz="2400" b="1" dirty="0">
                <a:ln>
                  <a:solidFill>
                    <a:srgbClr val="EC2B7B"/>
                  </a:solidFill>
                </a:ln>
              </a:rPr>
              <a:t>“Private health insurance is a defective product, akin to an umbrella that melts in the rain.”</a:t>
            </a:r>
          </a:p>
          <a:p>
            <a:pPr marL="285750" indent="-285750" algn="ctr">
              <a:buFont typeface="Arial" panose="020B0604020202020204" pitchFamily="34" charset="0"/>
              <a:buChar char="•"/>
            </a:pPr>
            <a:r>
              <a:rPr lang="en-US" dirty="0"/>
              <a:t>Dr. David Himmelstein, the lead author of Consumer Bankruptcy Project (CBP) study</a:t>
            </a:r>
          </a:p>
        </p:txBody>
      </p:sp>
      <p:pic>
        <p:nvPicPr>
          <p:cNvPr id="13" name="Picture 12">
            <a:extLst>
              <a:ext uri="{FF2B5EF4-FFF2-40B4-BE49-F238E27FC236}">
                <a16:creationId xmlns:a16="http://schemas.microsoft.com/office/drawing/2014/main" id="{E9293782-3AE7-FA45-86CC-A43C6B6FED96}"/>
              </a:ext>
            </a:extLst>
          </p:cNvPr>
          <p:cNvPicPr>
            <a:picLocks noChangeAspect="1"/>
          </p:cNvPicPr>
          <p:nvPr/>
        </p:nvPicPr>
        <p:blipFill>
          <a:blip r:embed="rId3"/>
          <a:stretch>
            <a:fillRect/>
          </a:stretch>
        </p:blipFill>
        <p:spPr>
          <a:xfrm rot="20569545">
            <a:off x="350808" y="1968079"/>
            <a:ext cx="4353727" cy="1667575"/>
          </a:xfrm>
          <a:prstGeom prst="rect">
            <a:avLst/>
          </a:prstGeom>
        </p:spPr>
      </p:pic>
      <p:pic>
        <p:nvPicPr>
          <p:cNvPr id="14" name="Google Shape;1232;p198" descr="ScreenHunter_25 Aug">
            <a:extLst>
              <a:ext uri="{FF2B5EF4-FFF2-40B4-BE49-F238E27FC236}">
                <a16:creationId xmlns:a16="http://schemas.microsoft.com/office/drawing/2014/main" id="{F71ACD94-666E-404F-BCF3-619719A485B6}"/>
              </a:ext>
            </a:extLst>
          </p:cNvPr>
          <p:cNvPicPr preferRelativeResize="0"/>
          <p:nvPr/>
        </p:nvPicPr>
        <p:blipFill rotWithShape="1">
          <a:blip r:embed="rId4">
            <a:alphaModFix/>
          </a:blip>
          <a:srcRect b="86478"/>
          <a:stretch/>
        </p:blipFill>
        <p:spPr>
          <a:xfrm>
            <a:off x="4779026" y="1597345"/>
            <a:ext cx="7150173" cy="706675"/>
          </a:xfrm>
          <a:prstGeom prst="rect">
            <a:avLst/>
          </a:prstGeom>
          <a:noFill/>
          <a:ln>
            <a:noFill/>
          </a:ln>
        </p:spPr>
      </p:pic>
      <p:pic>
        <p:nvPicPr>
          <p:cNvPr id="15" name="Google Shape;1230;p198" descr="ScreenHunter_25 Aug">
            <a:extLst>
              <a:ext uri="{FF2B5EF4-FFF2-40B4-BE49-F238E27FC236}">
                <a16:creationId xmlns:a16="http://schemas.microsoft.com/office/drawing/2014/main" id="{44E7CFD0-E235-4347-B7F1-B2630597909B}"/>
              </a:ext>
            </a:extLst>
          </p:cNvPr>
          <p:cNvPicPr preferRelativeResize="0"/>
          <p:nvPr/>
        </p:nvPicPr>
        <p:blipFill rotWithShape="1">
          <a:blip r:embed="rId4">
            <a:alphaModFix/>
          </a:blip>
          <a:srcRect t="31349" r="34921" b="26378"/>
          <a:stretch/>
        </p:blipFill>
        <p:spPr>
          <a:xfrm>
            <a:off x="4779025" y="2342858"/>
            <a:ext cx="7150174" cy="2863738"/>
          </a:xfrm>
          <a:prstGeom prst="rect">
            <a:avLst/>
          </a:prstGeom>
          <a:noFill/>
          <a:ln>
            <a:noFill/>
          </a:ln>
        </p:spPr>
      </p:pic>
      <p:pic>
        <p:nvPicPr>
          <p:cNvPr id="16" name="Google Shape;1234;p198">
            <a:extLst>
              <a:ext uri="{FF2B5EF4-FFF2-40B4-BE49-F238E27FC236}">
                <a16:creationId xmlns:a16="http://schemas.microsoft.com/office/drawing/2014/main" id="{61014A93-3037-424C-8824-FB3EC117DE2B}"/>
              </a:ext>
            </a:extLst>
          </p:cNvPr>
          <p:cNvPicPr preferRelativeResize="0"/>
          <p:nvPr/>
        </p:nvPicPr>
        <p:blipFill rotWithShape="1">
          <a:blip r:embed="rId5">
            <a:alphaModFix/>
          </a:blip>
          <a:srcRect t="37865" b="38236"/>
          <a:stretch/>
        </p:blipFill>
        <p:spPr>
          <a:xfrm>
            <a:off x="4928315" y="2304020"/>
            <a:ext cx="2917287" cy="451485"/>
          </a:xfrm>
          <a:prstGeom prst="rect">
            <a:avLst/>
          </a:prstGeom>
          <a:noFill/>
          <a:ln>
            <a:noFill/>
          </a:ln>
        </p:spPr>
      </p:pic>
      <p:pic>
        <p:nvPicPr>
          <p:cNvPr id="18" name="Picture 17">
            <a:extLst>
              <a:ext uri="{FF2B5EF4-FFF2-40B4-BE49-F238E27FC236}">
                <a16:creationId xmlns:a16="http://schemas.microsoft.com/office/drawing/2014/main" id="{F06E062E-9B61-E240-9328-ABF740A6C0B3}"/>
              </a:ext>
            </a:extLst>
          </p:cNvPr>
          <p:cNvPicPr>
            <a:picLocks noChangeAspect="1"/>
          </p:cNvPicPr>
          <p:nvPr/>
        </p:nvPicPr>
        <p:blipFill>
          <a:blip r:embed="rId6"/>
          <a:stretch>
            <a:fillRect/>
          </a:stretch>
        </p:blipFill>
        <p:spPr>
          <a:xfrm>
            <a:off x="440321" y="4280096"/>
            <a:ext cx="6971579" cy="1043488"/>
          </a:xfrm>
          <a:prstGeom prst="rect">
            <a:avLst/>
          </a:prstGeom>
        </p:spPr>
      </p:pic>
      <p:pic>
        <p:nvPicPr>
          <p:cNvPr id="20" name="Picture 19">
            <a:extLst>
              <a:ext uri="{FF2B5EF4-FFF2-40B4-BE49-F238E27FC236}">
                <a16:creationId xmlns:a16="http://schemas.microsoft.com/office/drawing/2014/main" id="{6B9A223F-0F34-1A4C-9E4C-86B0A1655D99}"/>
              </a:ext>
            </a:extLst>
          </p:cNvPr>
          <p:cNvPicPr>
            <a:picLocks noChangeAspect="1"/>
          </p:cNvPicPr>
          <p:nvPr/>
        </p:nvPicPr>
        <p:blipFill>
          <a:blip r:embed="rId7"/>
          <a:stretch>
            <a:fillRect/>
          </a:stretch>
        </p:blipFill>
        <p:spPr>
          <a:xfrm>
            <a:off x="924560" y="5323584"/>
            <a:ext cx="1930400" cy="609600"/>
          </a:xfrm>
          <a:prstGeom prst="rect">
            <a:avLst/>
          </a:prstGeom>
        </p:spPr>
      </p:pic>
    </p:spTree>
    <p:extLst>
      <p:ext uri="{BB962C8B-B14F-4D97-AF65-F5344CB8AC3E}">
        <p14:creationId xmlns:p14="http://schemas.microsoft.com/office/powerpoint/2010/main" val="349503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42923-F1D2-7E4A-A8D4-64BFFEB4C350}"/>
              </a:ext>
            </a:extLst>
          </p:cNvPr>
          <p:cNvSpPr>
            <a:spLocks noGrp="1"/>
          </p:cNvSpPr>
          <p:nvPr>
            <p:ph type="title"/>
          </p:nvPr>
        </p:nvSpPr>
        <p:spPr>
          <a:xfrm>
            <a:off x="838199" y="123544"/>
            <a:ext cx="10515600" cy="1066771"/>
          </a:xfrm>
        </p:spPr>
        <p:txBody>
          <a:bodyPr/>
          <a:lstStyle/>
          <a:p>
            <a:pPr algn="ctr"/>
            <a:r>
              <a:rPr lang="en-US" dirty="0">
                <a:latin typeface="Myriad Pro"/>
              </a:rPr>
              <a:t>Getting to Universal Health Care</a:t>
            </a:r>
          </a:p>
        </p:txBody>
      </p:sp>
      <p:graphicFrame>
        <p:nvGraphicFramePr>
          <p:cNvPr id="7" name="Content Placeholder 6">
            <a:extLst>
              <a:ext uri="{FF2B5EF4-FFF2-40B4-BE49-F238E27FC236}">
                <a16:creationId xmlns:a16="http://schemas.microsoft.com/office/drawing/2014/main" id="{1E4FFE4E-0713-AE4D-83EB-1801DB260302}"/>
              </a:ext>
            </a:extLst>
          </p:cNvPr>
          <p:cNvGraphicFramePr>
            <a:graphicFrameLocks noGrp="1"/>
          </p:cNvGraphicFramePr>
          <p:nvPr>
            <p:ph idx="1"/>
            <p:extLst>
              <p:ext uri="{D42A27DB-BD31-4B8C-83A1-F6EECF244321}">
                <p14:modId xmlns:p14="http://schemas.microsoft.com/office/powerpoint/2010/main" val="61152303"/>
              </p:ext>
            </p:extLst>
          </p:nvPr>
        </p:nvGraphicFramePr>
        <p:xfrm>
          <a:off x="271708" y="1086459"/>
          <a:ext cx="11677335" cy="4846320"/>
        </p:xfrm>
        <a:graphic>
          <a:graphicData uri="http://schemas.openxmlformats.org/drawingml/2006/table">
            <a:tbl>
              <a:tblPr firstRow="1" bandRow="1">
                <a:tableStyleId>{073A0DAA-6AF3-43AB-8588-CEC1D06C72B9}</a:tableStyleId>
              </a:tblPr>
              <a:tblGrid>
                <a:gridCol w="1353894">
                  <a:extLst>
                    <a:ext uri="{9D8B030D-6E8A-4147-A177-3AD203B41FA5}">
                      <a16:colId xmlns:a16="http://schemas.microsoft.com/office/drawing/2014/main" val="3577004980"/>
                    </a:ext>
                  </a:extLst>
                </a:gridCol>
                <a:gridCol w="3441147">
                  <a:extLst>
                    <a:ext uri="{9D8B030D-6E8A-4147-A177-3AD203B41FA5}">
                      <a16:colId xmlns:a16="http://schemas.microsoft.com/office/drawing/2014/main" val="2389826718"/>
                    </a:ext>
                  </a:extLst>
                </a:gridCol>
                <a:gridCol w="3441147">
                  <a:extLst>
                    <a:ext uri="{9D8B030D-6E8A-4147-A177-3AD203B41FA5}">
                      <a16:colId xmlns:a16="http://schemas.microsoft.com/office/drawing/2014/main" val="1028320665"/>
                    </a:ext>
                  </a:extLst>
                </a:gridCol>
                <a:gridCol w="3441147">
                  <a:extLst>
                    <a:ext uri="{9D8B030D-6E8A-4147-A177-3AD203B41FA5}">
                      <a16:colId xmlns:a16="http://schemas.microsoft.com/office/drawing/2014/main" val="1071338655"/>
                    </a:ext>
                  </a:extLst>
                </a:gridCol>
              </a:tblGrid>
              <a:tr h="309067">
                <a:tc>
                  <a:txBody>
                    <a:bodyPr/>
                    <a:lstStyle/>
                    <a:p>
                      <a:pPr algn="ctr"/>
                      <a:endParaRPr lang="en-US" dirty="0"/>
                    </a:p>
                  </a:txBody>
                  <a:tcPr/>
                </a:tc>
                <a:tc>
                  <a:txBody>
                    <a:bodyPr/>
                    <a:lstStyle/>
                    <a:p>
                      <a:pPr algn="ctr"/>
                      <a:r>
                        <a:rPr lang="en-US" dirty="0"/>
                        <a:t>Regulated System</a:t>
                      </a:r>
                    </a:p>
                  </a:txBody>
                  <a:tcPr/>
                </a:tc>
                <a:tc>
                  <a:txBody>
                    <a:bodyPr/>
                    <a:lstStyle/>
                    <a:p>
                      <a:pPr algn="ctr"/>
                      <a:r>
                        <a:rPr lang="en-US" dirty="0"/>
                        <a:t>Two-Tier System</a:t>
                      </a:r>
                    </a:p>
                  </a:txBody>
                  <a:tcPr/>
                </a:tc>
                <a:tc>
                  <a:txBody>
                    <a:bodyPr/>
                    <a:lstStyle/>
                    <a:p>
                      <a:pPr algn="ctr"/>
                      <a:r>
                        <a:rPr lang="en-US" dirty="0"/>
                        <a:t>Single Payer</a:t>
                      </a:r>
                    </a:p>
                  </a:txBody>
                  <a:tcPr/>
                </a:tc>
                <a:extLst>
                  <a:ext uri="{0D108BD9-81ED-4DB2-BD59-A6C34878D82A}">
                    <a16:rowId xmlns:a16="http://schemas.microsoft.com/office/drawing/2014/main" val="772029934"/>
                  </a:ext>
                </a:extLst>
              </a:tr>
              <a:tr h="1236269">
                <a:tc>
                  <a:txBody>
                    <a:bodyPr/>
                    <a:lstStyle/>
                    <a:p>
                      <a:r>
                        <a:rPr lang="en-US" dirty="0"/>
                        <a:t>What it is?</a:t>
                      </a:r>
                    </a:p>
                  </a:txBody>
                  <a:tcPr/>
                </a:tc>
                <a:tc>
                  <a:txBody>
                    <a:bodyPr/>
                    <a:lstStyle/>
                    <a:p>
                      <a:r>
                        <a:rPr lang="en-US" dirty="0"/>
                        <a:t>Government </a:t>
                      </a:r>
                      <a:r>
                        <a:rPr lang="en-US" b="1" u="sng" dirty="0">
                          <a:solidFill>
                            <a:srgbClr val="EC2B7B"/>
                          </a:solidFill>
                        </a:rPr>
                        <a:t>regulates</a:t>
                      </a:r>
                      <a:r>
                        <a:rPr lang="en-US" dirty="0"/>
                        <a:t> the private health care market. People are required to buy some level of coverage (with exceptions), e.g. individual mandate. </a:t>
                      </a:r>
                    </a:p>
                  </a:txBody>
                  <a:tcPr/>
                </a:tc>
                <a:tc>
                  <a:txBody>
                    <a:bodyPr/>
                    <a:lstStyle/>
                    <a:p>
                      <a:r>
                        <a:rPr lang="en-US" b="1" u="sng" dirty="0">
                          <a:solidFill>
                            <a:srgbClr val="EC2B7B"/>
                          </a:solidFill>
                        </a:rPr>
                        <a:t>Mixed</a:t>
                      </a:r>
                      <a:r>
                        <a:rPr lang="en-US" dirty="0"/>
                        <a:t> public and private insurance. Government finances core set of services. People buy additional private insurance</a:t>
                      </a:r>
                    </a:p>
                  </a:txBody>
                  <a:tcPr/>
                </a:tc>
                <a:tc>
                  <a:txBody>
                    <a:bodyPr/>
                    <a:lstStyle/>
                    <a:p>
                      <a:r>
                        <a:rPr lang="en-US" b="0" u="none" dirty="0">
                          <a:solidFill>
                            <a:schemeClr val="tx1"/>
                          </a:solidFill>
                        </a:rPr>
                        <a:t>A </a:t>
                      </a:r>
                      <a:r>
                        <a:rPr lang="en-US" b="1" u="sng" dirty="0">
                          <a:solidFill>
                            <a:srgbClr val="EC2B7B"/>
                          </a:solidFill>
                        </a:rPr>
                        <a:t>single</a:t>
                      </a:r>
                      <a:r>
                        <a:rPr lang="en-US" dirty="0"/>
                        <a:t> public or quasi-public authority  – generally the government – finances health care</a:t>
                      </a:r>
                    </a:p>
                  </a:txBody>
                  <a:tcPr/>
                </a:tc>
                <a:extLst>
                  <a:ext uri="{0D108BD9-81ED-4DB2-BD59-A6C34878D82A}">
                    <a16:rowId xmlns:a16="http://schemas.microsoft.com/office/drawing/2014/main" val="1746389330"/>
                  </a:ext>
                </a:extLst>
              </a:tr>
              <a:tr h="1236269">
                <a:tc>
                  <a:txBody>
                    <a:bodyPr/>
                    <a:lstStyle/>
                    <a:p>
                      <a:r>
                        <a:rPr lang="en-US" dirty="0"/>
                        <a:t>Who is covered?</a:t>
                      </a:r>
                    </a:p>
                  </a:txBody>
                  <a:tcPr/>
                </a:tc>
                <a:tc>
                  <a:txBody>
                    <a:bodyPr/>
                    <a:lstStyle/>
                    <a:p>
                      <a:r>
                        <a:rPr lang="en-US" dirty="0"/>
                        <a:t>Everyone who is required to have insurance, unless they qualify for an exception</a:t>
                      </a:r>
                    </a:p>
                  </a:txBody>
                  <a:tcPr/>
                </a:tc>
                <a:tc>
                  <a:txBody>
                    <a:bodyPr/>
                    <a:lstStyle/>
                    <a:p>
                      <a:r>
                        <a:rPr lang="en-US" dirty="0"/>
                        <a:t>All residents covered for a wide range of services with possible cost sharing; private insurance fills the gaps</a:t>
                      </a:r>
                    </a:p>
                  </a:txBody>
                  <a:tcPr/>
                </a:tc>
                <a:tc>
                  <a:txBody>
                    <a:bodyPr/>
                    <a:lstStyle/>
                    <a:p>
                      <a:r>
                        <a:rPr lang="en-US" dirty="0"/>
                        <a:t>All residents covered for a core set of benefits, e.g. primary care, annual screening, medically necessary services, w/o cost sharing</a:t>
                      </a:r>
                    </a:p>
                  </a:txBody>
                  <a:tcPr/>
                </a:tc>
                <a:extLst>
                  <a:ext uri="{0D108BD9-81ED-4DB2-BD59-A6C34878D82A}">
                    <a16:rowId xmlns:a16="http://schemas.microsoft.com/office/drawing/2014/main" val="164704375"/>
                  </a:ext>
                </a:extLst>
              </a:tr>
              <a:tr h="1004469">
                <a:tc>
                  <a:txBody>
                    <a:bodyPr/>
                    <a:lstStyle/>
                    <a:p>
                      <a:r>
                        <a:rPr lang="en-US" dirty="0"/>
                        <a:t>Who is delivering care?</a:t>
                      </a:r>
                    </a:p>
                  </a:txBody>
                  <a:tcPr/>
                </a:tc>
                <a:tc>
                  <a:txBody>
                    <a:bodyPr/>
                    <a:lstStyle/>
                    <a:p>
                      <a:r>
                        <a:rPr lang="en-US" dirty="0"/>
                        <a:t>Services are delivered through private  sector with government regulation, for example defining benefits or cost-sharing limits. </a:t>
                      </a:r>
                    </a:p>
                  </a:txBody>
                  <a:tcPr/>
                </a:tc>
                <a:tc>
                  <a:txBody>
                    <a:bodyPr/>
                    <a:lstStyle/>
                    <a:p>
                      <a:r>
                        <a:rPr lang="en-US" dirty="0"/>
                        <a:t>Services are delivered through public and private sector. </a:t>
                      </a:r>
                    </a:p>
                  </a:txBody>
                  <a:tcPr/>
                </a:tc>
                <a:tc>
                  <a:txBody>
                    <a:bodyPr/>
                    <a:lstStyle/>
                    <a:p>
                      <a:r>
                        <a:rPr lang="en-US" dirty="0"/>
                        <a:t>Services can be delivered exclusively through public sector or with some contracted private entities</a:t>
                      </a:r>
                    </a:p>
                  </a:txBody>
                  <a:tcPr/>
                </a:tc>
                <a:extLst>
                  <a:ext uri="{0D108BD9-81ED-4DB2-BD59-A6C34878D82A}">
                    <a16:rowId xmlns:a16="http://schemas.microsoft.com/office/drawing/2014/main" val="1756315867"/>
                  </a:ext>
                </a:extLst>
              </a:tr>
              <a:tr h="309067">
                <a:tc>
                  <a:txBody>
                    <a:bodyPr/>
                    <a:lstStyle/>
                    <a:p>
                      <a:pPr lvl="0">
                        <a:buNone/>
                      </a:pPr>
                      <a:r>
                        <a:rPr lang="en-US" dirty="0"/>
                        <a:t>Example</a:t>
                      </a:r>
                    </a:p>
                  </a:txBody>
                  <a:tcPr/>
                </a:tc>
                <a:tc>
                  <a:txBody>
                    <a:bodyPr/>
                    <a:lstStyle/>
                    <a:p>
                      <a:pPr lvl="0">
                        <a:buNone/>
                      </a:pPr>
                      <a:r>
                        <a:rPr lang="en-US" dirty="0"/>
                        <a:t>Netherlands</a:t>
                      </a:r>
                    </a:p>
                  </a:txBody>
                  <a:tcPr/>
                </a:tc>
                <a:tc>
                  <a:txBody>
                    <a:bodyPr/>
                    <a:lstStyle/>
                    <a:p>
                      <a:pPr lvl="0">
                        <a:buNone/>
                      </a:pPr>
                      <a:r>
                        <a:rPr lang="en-US" dirty="0"/>
                        <a:t>Australia</a:t>
                      </a:r>
                    </a:p>
                  </a:txBody>
                  <a:tcPr/>
                </a:tc>
                <a:tc>
                  <a:txBody>
                    <a:bodyPr/>
                    <a:lstStyle/>
                    <a:p>
                      <a:pPr lvl="0">
                        <a:buNone/>
                      </a:pPr>
                      <a:r>
                        <a:rPr lang="en-US" dirty="0"/>
                        <a:t>United Kingdom</a:t>
                      </a:r>
                    </a:p>
                  </a:txBody>
                  <a:tcPr/>
                </a:tc>
                <a:extLst>
                  <a:ext uri="{0D108BD9-81ED-4DB2-BD59-A6C34878D82A}">
                    <a16:rowId xmlns:a16="http://schemas.microsoft.com/office/drawing/2014/main" val="3312398842"/>
                  </a:ext>
                </a:extLst>
              </a:tr>
            </a:tbl>
          </a:graphicData>
        </a:graphic>
      </p:graphicFrame>
      <p:sp>
        <p:nvSpPr>
          <p:cNvPr id="3" name="TextBox 2">
            <a:extLst>
              <a:ext uri="{FF2B5EF4-FFF2-40B4-BE49-F238E27FC236}">
                <a16:creationId xmlns:a16="http://schemas.microsoft.com/office/drawing/2014/main" id="{D61C0970-C317-4AB2-B417-1D93BF837061}"/>
              </a:ext>
            </a:extLst>
          </p:cNvPr>
          <p:cNvSpPr txBox="1"/>
          <p:nvPr/>
        </p:nvSpPr>
        <p:spPr>
          <a:xfrm>
            <a:off x="468086" y="2264229"/>
            <a:ext cx="11223171" cy="2862322"/>
          </a:xfrm>
          <a:prstGeom prst="rect">
            <a:avLst/>
          </a:prstGeom>
          <a:solidFill>
            <a:schemeClr val="accent2">
              <a:lumMod val="60000"/>
              <a:lumOff val="40000"/>
            </a:schemeClr>
          </a:solidFill>
        </p:spPr>
        <p:txBody>
          <a:bodyPr wrap="square" rtlCol="0">
            <a:spAutoFit/>
          </a:bodyPr>
          <a:lstStyle/>
          <a:p>
            <a:r>
              <a:rPr lang="en-US" dirty="0"/>
              <a:t>Learn more at PWN USA Policy 101 Webinar on Universal Health Care</a:t>
            </a:r>
          </a:p>
          <a:p>
            <a:r>
              <a:rPr lang="en-US" dirty="0"/>
              <a:t> </a:t>
            </a:r>
            <a:r>
              <a:rPr lang="en-US" dirty="0">
                <a:hlinkClick r:id="rId3" tooltip="Share link"/>
              </a:rPr>
              <a:t>https://youtu.be/m9dA2_wt6w4</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5" descr="A person holding a sign&#10;&#10;Description generated with high confidence">
            <a:extLst>
              <a:ext uri="{FF2B5EF4-FFF2-40B4-BE49-F238E27FC236}">
                <a16:creationId xmlns:a16="http://schemas.microsoft.com/office/drawing/2014/main" id="{F2549538-4E77-4446-8B51-570412383769}"/>
              </a:ext>
            </a:extLst>
          </p:cNvPr>
          <p:cNvPicPr>
            <a:picLocks noChangeAspect="1"/>
          </p:cNvPicPr>
          <p:nvPr/>
        </p:nvPicPr>
        <p:blipFill>
          <a:blip r:embed="rId4"/>
          <a:stretch>
            <a:fillRect/>
          </a:stretch>
        </p:blipFill>
        <p:spPr>
          <a:xfrm>
            <a:off x="6379369" y="2600435"/>
            <a:ext cx="5219698" cy="2526283"/>
          </a:xfrm>
          <a:prstGeom prst="rect">
            <a:avLst/>
          </a:prstGeom>
        </p:spPr>
      </p:pic>
    </p:spTree>
    <p:extLst>
      <p:ext uri="{BB962C8B-B14F-4D97-AF65-F5344CB8AC3E}">
        <p14:creationId xmlns:p14="http://schemas.microsoft.com/office/powerpoint/2010/main" val="298318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9B0184-2FB1-47F5-812B-E79A229F1590}"/>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r>
              <a:rPr lang="en-US" sz="1600" dirty="0">
                <a:hlinkClick r:id="rId3"/>
              </a:rPr>
              <a:t>https://www.pwn-usa.org/wp-content/uploads/2018/07/Universal-Health-Care-PDF.pdf</a:t>
            </a:r>
            <a:endParaRPr lang="en-US" sz="1600" dirty="0"/>
          </a:p>
        </p:txBody>
      </p:sp>
      <p:pic>
        <p:nvPicPr>
          <p:cNvPr id="4" name="Picture 3">
            <a:extLst>
              <a:ext uri="{FF2B5EF4-FFF2-40B4-BE49-F238E27FC236}">
                <a16:creationId xmlns:a16="http://schemas.microsoft.com/office/drawing/2014/main" id="{BC285024-B6D5-4D8E-BF56-567CB39C5CA8}"/>
              </a:ext>
            </a:extLst>
          </p:cNvPr>
          <p:cNvPicPr>
            <a:picLocks noChangeAspect="1"/>
          </p:cNvPicPr>
          <p:nvPr/>
        </p:nvPicPr>
        <p:blipFill>
          <a:blip r:embed="rId4"/>
          <a:stretch>
            <a:fillRect/>
          </a:stretch>
        </p:blipFill>
        <p:spPr>
          <a:xfrm>
            <a:off x="2610200" y="141513"/>
            <a:ext cx="7742114" cy="5057663"/>
          </a:xfrm>
          <a:prstGeom prst="rect">
            <a:avLst/>
          </a:prstGeom>
        </p:spPr>
      </p:pic>
    </p:spTree>
    <p:extLst>
      <p:ext uri="{BB962C8B-B14F-4D97-AF65-F5344CB8AC3E}">
        <p14:creationId xmlns:p14="http://schemas.microsoft.com/office/powerpoint/2010/main" val="3651354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4DC4-893F-4966-B560-ECBA572F32BA}"/>
              </a:ext>
            </a:extLst>
          </p:cNvPr>
          <p:cNvSpPr>
            <a:spLocks noGrp="1"/>
          </p:cNvSpPr>
          <p:nvPr>
            <p:ph type="title"/>
          </p:nvPr>
        </p:nvSpPr>
        <p:spPr/>
        <p:txBody>
          <a:bodyPr/>
          <a:lstStyle/>
          <a:p>
            <a:r>
              <a:rPr lang="en-US" dirty="0"/>
              <a:t>Impact on Women Living with HIV</a:t>
            </a:r>
          </a:p>
        </p:txBody>
      </p:sp>
      <p:sp>
        <p:nvSpPr>
          <p:cNvPr id="3" name="Content Placeholder 2">
            <a:extLst>
              <a:ext uri="{FF2B5EF4-FFF2-40B4-BE49-F238E27FC236}">
                <a16:creationId xmlns:a16="http://schemas.microsoft.com/office/drawing/2014/main" id="{90F04F04-D80D-4B65-A7DA-2AD781FDB834}"/>
              </a:ext>
            </a:extLst>
          </p:cNvPr>
          <p:cNvSpPr>
            <a:spLocks noGrp="1"/>
          </p:cNvSpPr>
          <p:nvPr>
            <p:ph idx="1"/>
          </p:nvPr>
        </p:nvSpPr>
        <p:spPr/>
        <p:txBody>
          <a:bodyPr/>
          <a:lstStyle/>
          <a:p>
            <a:r>
              <a:rPr lang="en-US" dirty="0"/>
              <a:t>Stigma in Medical Settings</a:t>
            </a:r>
          </a:p>
          <a:p>
            <a:r>
              <a:rPr lang="en-US" dirty="0"/>
              <a:t>Later diagnosis</a:t>
            </a:r>
          </a:p>
          <a:p>
            <a:r>
              <a:rPr lang="en-US" dirty="0"/>
              <a:t>Complex medical care</a:t>
            </a:r>
          </a:p>
          <a:p>
            <a:r>
              <a:rPr lang="en-US" dirty="0"/>
              <a:t>Choosing between family necessities and medical care</a:t>
            </a:r>
          </a:p>
          <a:p>
            <a:endParaRPr lang="en-US" dirty="0"/>
          </a:p>
        </p:txBody>
      </p:sp>
    </p:spTree>
    <p:extLst>
      <p:ext uri="{BB962C8B-B14F-4D97-AF65-F5344CB8AC3E}">
        <p14:creationId xmlns:p14="http://schemas.microsoft.com/office/powerpoint/2010/main" val="1225769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BA70-C755-470D-B6B2-0F8BDF5F33E6}"/>
              </a:ext>
            </a:extLst>
          </p:cNvPr>
          <p:cNvSpPr>
            <a:spLocks noGrp="1"/>
          </p:cNvSpPr>
          <p:nvPr>
            <p:ph type="title"/>
          </p:nvPr>
        </p:nvSpPr>
        <p:spPr>
          <a:xfrm>
            <a:off x="838200" y="365125"/>
            <a:ext cx="10515600" cy="1325563"/>
          </a:xfrm>
          <a:prstGeom prst="rect">
            <a:avLst/>
          </a:prstGeom>
        </p:spPr>
        <p:txBody>
          <a:bodyPr anchor="ctr">
            <a:normAutofit/>
          </a:bodyPr>
          <a:lstStyle/>
          <a:p>
            <a:r>
              <a:rPr lang="en-US" dirty="0"/>
              <a:t>Moving from Your Brain to your Heart</a:t>
            </a:r>
          </a:p>
        </p:txBody>
      </p:sp>
      <p:pic>
        <p:nvPicPr>
          <p:cNvPr id="5" name="Picture Placeholder 4">
            <a:extLst>
              <a:ext uri="{FF2B5EF4-FFF2-40B4-BE49-F238E27FC236}">
                <a16:creationId xmlns:a16="http://schemas.microsoft.com/office/drawing/2014/main" id="{67D64456-40D7-43A4-8FD1-C5350204E890}"/>
              </a:ext>
            </a:extLst>
          </p:cNvPr>
          <p:cNvPicPr>
            <a:picLocks noGrp="1" noChangeAspect="1"/>
          </p:cNvPicPr>
          <p:nvPr>
            <p:ph sz="half" idx="1"/>
          </p:nvPr>
        </p:nvPicPr>
        <p:blipFill>
          <a:blip r:embed="rId3"/>
          <a:stretch>
            <a:fillRect/>
          </a:stretch>
        </p:blipFill>
        <p:spPr>
          <a:xfrm>
            <a:off x="2775857" y="1690688"/>
            <a:ext cx="6460026" cy="4100512"/>
          </a:xfrm>
          <a:prstGeom prst="rect">
            <a:avLst/>
          </a:prstGeom>
          <a:noFill/>
        </p:spPr>
      </p:pic>
    </p:spTree>
    <p:extLst>
      <p:ext uri="{BB962C8B-B14F-4D97-AF65-F5344CB8AC3E}">
        <p14:creationId xmlns:p14="http://schemas.microsoft.com/office/powerpoint/2010/main" val="2017703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56F5-A102-4012-9C12-5A1DED85850A}"/>
              </a:ext>
            </a:extLst>
          </p:cNvPr>
          <p:cNvSpPr>
            <a:spLocks noGrp="1"/>
          </p:cNvSpPr>
          <p:nvPr>
            <p:ph type="title"/>
          </p:nvPr>
        </p:nvSpPr>
        <p:spPr/>
        <p:txBody>
          <a:bodyPr/>
          <a:lstStyle/>
          <a:p>
            <a:r>
              <a:rPr lang="en-US" dirty="0">
                <a:solidFill>
                  <a:srgbClr val="EC2B7B"/>
                </a:solidFill>
              </a:rPr>
              <a:t>Logistics</a:t>
            </a:r>
          </a:p>
        </p:txBody>
      </p:sp>
      <p:pic>
        <p:nvPicPr>
          <p:cNvPr id="4" name="Google Shape;104;p14">
            <a:extLst>
              <a:ext uri="{FF2B5EF4-FFF2-40B4-BE49-F238E27FC236}">
                <a16:creationId xmlns:a16="http://schemas.microsoft.com/office/drawing/2014/main" id="{C34C0A7C-B1D0-4ECE-B0EB-77AA1218032C}"/>
              </a:ext>
            </a:extLst>
          </p:cNvPr>
          <p:cNvPicPr preferRelativeResize="0">
            <a:picLocks noGrp="1"/>
          </p:cNvPicPr>
          <p:nvPr>
            <p:ph idx="1"/>
          </p:nvPr>
        </p:nvPicPr>
        <p:blipFill rotWithShape="1">
          <a:blip r:embed="rId3">
            <a:alphaModFix/>
          </a:blip>
          <a:srcRect/>
          <a:stretch/>
        </p:blipFill>
        <p:spPr>
          <a:xfrm>
            <a:off x="8649574" y="1581150"/>
            <a:ext cx="2476500" cy="1847850"/>
          </a:xfrm>
          <a:prstGeom prst="rect">
            <a:avLst/>
          </a:prstGeom>
          <a:noFill/>
          <a:ln>
            <a:noFill/>
          </a:ln>
        </p:spPr>
      </p:pic>
      <p:sp>
        <p:nvSpPr>
          <p:cNvPr id="5" name="TextBox 4">
            <a:extLst>
              <a:ext uri="{FF2B5EF4-FFF2-40B4-BE49-F238E27FC236}">
                <a16:creationId xmlns:a16="http://schemas.microsoft.com/office/drawing/2014/main" id="{6B1273E1-6A26-433B-9901-3B4C11A8DE0E}"/>
              </a:ext>
            </a:extLst>
          </p:cNvPr>
          <p:cNvSpPr txBox="1"/>
          <p:nvPr/>
        </p:nvSpPr>
        <p:spPr>
          <a:xfrm>
            <a:off x="838200" y="1812022"/>
            <a:ext cx="7215231"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t>This webinar is being recorded and on Facebook live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Everyone on the webinar will be in attendee mode, your phone will be muted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Feel free to ask questions in the Q and A box or raise your hand to ask a question yourself.</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We will have time for questions and answers through out.</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1550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95E3-182F-4B5C-AB4D-CF924EEC6CE1}"/>
              </a:ext>
            </a:extLst>
          </p:cNvPr>
          <p:cNvSpPr>
            <a:spLocks noGrp="1"/>
          </p:cNvSpPr>
          <p:nvPr>
            <p:ph type="title"/>
          </p:nvPr>
        </p:nvSpPr>
        <p:spPr>
          <a:xfrm>
            <a:off x="839788" y="772886"/>
            <a:ext cx="3932237" cy="1284514"/>
          </a:xfrm>
          <a:prstGeom prst="rect">
            <a:avLst/>
          </a:prstGeom>
        </p:spPr>
        <p:txBody>
          <a:bodyPr anchor="b">
            <a:normAutofit/>
          </a:bodyPr>
          <a:lstStyle/>
          <a:p>
            <a:r>
              <a:rPr lang="en-US" dirty="0"/>
              <a:t>How Do We Talk about Health Care?</a:t>
            </a:r>
          </a:p>
        </p:txBody>
      </p:sp>
      <p:pic>
        <p:nvPicPr>
          <p:cNvPr id="4" name="Content Placeholder 3">
            <a:extLst>
              <a:ext uri="{FF2B5EF4-FFF2-40B4-BE49-F238E27FC236}">
                <a16:creationId xmlns:a16="http://schemas.microsoft.com/office/drawing/2014/main" id="{3559482B-4BDE-4C33-A297-F793B7BBA3AF}"/>
              </a:ext>
            </a:extLst>
          </p:cNvPr>
          <p:cNvPicPr>
            <a:picLocks noGrp="1" noChangeAspect="1"/>
          </p:cNvPicPr>
          <p:nvPr>
            <p:ph type="pic" idx="1"/>
          </p:nvPr>
        </p:nvPicPr>
        <p:blipFill rotWithShape="1">
          <a:blip r:embed="rId3"/>
          <a:stretch/>
        </p:blipFill>
        <p:spPr>
          <a:xfrm>
            <a:off x="5832475" y="987425"/>
            <a:ext cx="4873625" cy="4873625"/>
          </a:xfrm>
          <a:prstGeom prst="rect">
            <a:avLst/>
          </a:prstGeom>
          <a:noFill/>
        </p:spPr>
      </p:pic>
      <p:sp>
        <p:nvSpPr>
          <p:cNvPr id="6" name="Text Placeholder 3">
            <a:extLst>
              <a:ext uri="{FF2B5EF4-FFF2-40B4-BE49-F238E27FC236}">
                <a16:creationId xmlns:a16="http://schemas.microsoft.com/office/drawing/2014/main" id="{C07D8244-1148-4F1F-BB1F-2235815E8F28}"/>
              </a:ext>
            </a:extLst>
          </p:cNvPr>
          <p:cNvSpPr>
            <a:spLocks noGrp="1"/>
          </p:cNvSpPr>
          <p:nvPr>
            <p:ph type="body" sz="half" idx="2"/>
          </p:nvPr>
        </p:nvSpPr>
        <p:spPr>
          <a:xfrm>
            <a:off x="839788" y="2057400"/>
            <a:ext cx="3932237" cy="3811588"/>
          </a:xfrm>
        </p:spPr>
        <p:txBody>
          <a:bodyPr/>
          <a:lstStyle/>
          <a:p>
            <a:endParaRPr lang="en-US" dirty="0"/>
          </a:p>
          <a:p>
            <a:r>
              <a:rPr lang="en-US" dirty="0"/>
              <a:t>Some tips and tricks…</a:t>
            </a:r>
          </a:p>
        </p:txBody>
      </p:sp>
      <p:sp>
        <p:nvSpPr>
          <p:cNvPr id="3" name="TextBox 2">
            <a:extLst>
              <a:ext uri="{FF2B5EF4-FFF2-40B4-BE49-F238E27FC236}">
                <a16:creationId xmlns:a16="http://schemas.microsoft.com/office/drawing/2014/main" id="{F68E618F-87F1-481D-98E8-EE0B5D8C1BD4}"/>
              </a:ext>
            </a:extLst>
          </p:cNvPr>
          <p:cNvSpPr txBox="1"/>
          <p:nvPr/>
        </p:nvSpPr>
        <p:spPr>
          <a:xfrm>
            <a:off x="1110343" y="3113314"/>
            <a:ext cx="404948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Don’t get lost in the jargon</a:t>
            </a:r>
          </a:p>
          <a:p>
            <a:pPr marL="285750" indent="-285750">
              <a:buFont typeface="Arial" panose="020B0604020202020204" pitchFamily="34" charset="0"/>
              <a:buChar char="•"/>
            </a:pPr>
            <a:r>
              <a:rPr lang="en-US" dirty="0"/>
              <a:t>Share only what you are comfortable</a:t>
            </a:r>
          </a:p>
          <a:p>
            <a:pPr marL="285750" indent="-285750">
              <a:buFont typeface="Arial" panose="020B0604020202020204" pitchFamily="34" charset="0"/>
              <a:buChar char="•"/>
            </a:pPr>
            <a:r>
              <a:rPr lang="en-US" dirty="0"/>
              <a:t>Know your audience</a:t>
            </a:r>
          </a:p>
          <a:p>
            <a:pPr marL="285750" indent="-285750">
              <a:buFont typeface="Arial" panose="020B0604020202020204" pitchFamily="34" charset="0"/>
              <a:buChar char="•"/>
            </a:pPr>
            <a:r>
              <a:rPr lang="en-US" dirty="0"/>
              <a:t>Have a strong “ask” for action</a:t>
            </a:r>
          </a:p>
        </p:txBody>
      </p:sp>
    </p:spTree>
    <p:extLst>
      <p:ext uri="{BB962C8B-B14F-4D97-AF65-F5344CB8AC3E}">
        <p14:creationId xmlns:p14="http://schemas.microsoft.com/office/powerpoint/2010/main" val="273139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5DF6-01F4-4DEF-A33E-56AB16777A30}"/>
              </a:ext>
            </a:extLst>
          </p:cNvPr>
          <p:cNvSpPr>
            <a:spLocks noGrp="1"/>
          </p:cNvSpPr>
          <p:nvPr>
            <p:ph type="title"/>
          </p:nvPr>
        </p:nvSpPr>
        <p:spPr/>
        <p:txBody>
          <a:bodyPr/>
          <a:lstStyle/>
          <a:p>
            <a:r>
              <a:rPr lang="en-US" dirty="0"/>
              <a:t>Tana </a:t>
            </a:r>
            <a:r>
              <a:rPr lang="en-US" dirty="0" err="1"/>
              <a:t>Pradia</a:t>
            </a:r>
            <a:endParaRPr lang="en-US" dirty="0"/>
          </a:p>
        </p:txBody>
      </p:sp>
      <p:pic>
        <p:nvPicPr>
          <p:cNvPr id="2050" name="Picture 2" descr="Image may contain: ‎2 people, people smiling, ‎people standing and outdoor, ‎possible text that says '‎সমন Protect Our Health Care. Care. No Matter What #StandWithPPTX م #CareNoMatterWhat‎'‎‎‎">
            <a:extLst>
              <a:ext uri="{FF2B5EF4-FFF2-40B4-BE49-F238E27FC236}">
                <a16:creationId xmlns:a16="http://schemas.microsoft.com/office/drawing/2014/main" id="{1060C379-9D16-47BC-A631-0B3C61403A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44999" y="450284"/>
            <a:ext cx="7235371" cy="542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187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264E-2EC9-4A74-ABAF-EA6DF7AB073B}"/>
              </a:ext>
            </a:extLst>
          </p:cNvPr>
          <p:cNvSpPr>
            <a:spLocks noGrp="1"/>
          </p:cNvSpPr>
          <p:nvPr>
            <p:ph type="title"/>
          </p:nvPr>
        </p:nvSpPr>
        <p:spPr>
          <a:xfrm>
            <a:off x="611981" y="365125"/>
            <a:ext cx="4812507" cy="1325563"/>
          </a:xfrm>
        </p:spPr>
        <p:txBody>
          <a:bodyPr/>
          <a:lstStyle/>
          <a:p>
            <a:r>
              <a:rPr lang="en-US" dirty="0"/>
              <a:t>Roxanne </a:t>
            </a:r>
            <a:r>
              <a:rPr lang="en-US" dirty="0" err="1"/>
              <a:t>Glapion</a:t>
            </a:r>
            <a:endParaRPr lang="en-US" dirty="0"/>
          </a:p>
        </p:txBody>
      </p:sp>
      <p:pic>
        <p:nvPicPr>
          <p:cNvPr id="5" name="Picture 4" descr="A person holding a baby&#10;&#10;Description automatically generated">
            <a:extLst>
              <a:ext uri="{FF2B5EF4-FFF2-40B4-BE49-F238E27FC236}">
                <a16:creationId xmlns:a16="http://schemas.microsoft.com/office/drawing/2014/main" id="{E7ECA5E6-D356-44DA-ACEC-E7BFF59CCE83}"/>
              </a:ext>
            </a:extLst>
          </p:cNvPr>
          <p:cNvPicPr>
            <a:picLocks noChangeAspect="1"/>
          </p:cNvPicPr>
          <p:nvPr/>
        </p:nvPicPr>
        <p:blipFill>
          <a:blip r:embed="rId3"/>
          <a:stretch>
            <a:fillRect/>
          </a:stretch>
        </p:blipFill>
        <p:spPr>
          <a:xfrm>
            <a:off x="5664081" y="903514"/>
            <a:ext cx="5588411" cy="4800600"/>
          </a:xfrm>
          <a:prstGeom prst="rect">
            <a:avLst/>
          </a:prstGeom>
        </p:spPr>
      </p:pic>
    </p:spTree>
    <p:extLst>
      <p:ext uri="{BB962C8B-B14F-4D97-AF65-F5344CB8AC3E}">
        <p14:creationId xmlns:p14="http://schemas.microsoft.com/office/powerpoint/2010/main" val="4015084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D79A00BD-199A-D24C-B538-DB95B9651A06}"/>
              </a:ext>
            </a:extLst>
          </p:cNvPr>
          <p:cNvPicPr>
            <a:picLocks noChangeAspect="1"/>
          </p:cNvPicPr>
          <p:nvPr/>
        </p:nvPicPr>
        <p:blipFill>
          <a:blip r:embed="rId3"/>
          <a:stretch>
            <a:fillRect/>
          </a:stretch>
        </p:blipFill>
        <p:spPr>
          <a:xfrm rot="20770623">
            <a:off x="533942" y="3686187"/>
            <a:ext cx="3979959" cy="2158074"/>
          </a:xfrm>
          <a:prstGeom prst="rect">
            <a:avLst/>
          </a:prstGeom>
        </p:spPr>
      </p:pic>
      <p:pic>
        <p:nvPicPr>
          <p:cNvPr id="10" name="Picture 9">
            <a:extLst>
              <a:ext uri="{FF2B5EF4-FFF2-40B4-BE49-F238E27FC236}">
                <a16:creationId xmlns:a16="http://schemas.microsoft.com/office/drawing/2014/main" id="{A99BAE14-1A03-0942-B581-EEF0655F743B}"/>
              </a:ext>
            </a:extLst>
          </p:cNvPr>
          <p:cNvPicPr>
            <a:picLocks noChangeAspect="1"/>
          </p:cNvPicPr>
          <p:nvPr/>
        </p:nvPicPr>
        <p:blipFill>
          <a:blip r:embed="rId4"/>
          <a:stretch>
            <a:fillRect/>
          </a:stretch>
        </p:blipFill>
        <p:spPr>
          <a:xfrm rot="198802">
            <a:off x="5800802" y="2018484"/>
            <a:ext cx="5428343" cy="2821029"/>
          </a:xfrm>
          <a:prstGeom prst="rect">
            <a:avLst/>
          </a:prstGeom>
        </p:spPr>
      </p:pic>
      <p:pic>
        <p:nvPicPr>
          <p:cNvPr id="11" name="Picture 10">
            <a:extLst>
              <a:ext uri="{FF2B5EF4-FFF2-40B4-BE49-F238E27FC236}">
                <a16:creationId xmlns:a16="http://schemas.microsoft.com/office/drawing/2014/main" id="{DCA83A87-C867-D740-B631-BCF7C33CDBA8}"/>
              </a:ext>
            </a:extLst>
          </p:cNvPr>
          <p:cNvPicPr>
            <a:picLocks noChangeAspect="1"/>
          </p:cNvPicPr>
          <p:nvPr/>
        </p:nvPicPr>
        <p:blipFill>
          <a:blip r:embed="rId5"/>
          <a:stretch>
            <a:fillRect/>
          </a:stretch>
        </p:blipFill>
        <p:spPr>
          <a:xfrm>
            <a:off x="456385" y="313644"/>
            <a:ext cx="5015501" cy="3345867"/>
          </a:xfrm>
          <a:prstGeom prst="rect">
            <a:avLst/>
          </a:prstGeom>
        </p:spPr>
      </p:pic>
      <p:sp>
        <p:nvSpPr>
          <p:cNvPr id="12" name="Triangle 11">
            <a:extLst>
              <a:ext uri="{FF2B5EF4-FFF2-40B4-BE49-F238E27FC236}">
                <a16:creationId xmlns:a16="http://schemas.microsoft.com/office/drawing/2014/main" id="{542EA248-F5B9-DA47-B31E-8155092C33A5}"/>
              </a:ext>
            </a:extLst>
          </p:cNvPr>
          <p:cNvSpPr/>
          <p:nvPr/>
        </p:nvSpPr>
        <p:spPr>
          <a:xfrm rot="10800000">
            <a:off x="740226" y="6018058"/>
            <a:ext cx="1407887" cy="397256"/>
          </a:xfrm>
          <a:prstGeom prst="triangle">
            <a:avLst>
              <a:gd name="adj" fmla="val 96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E42B74D1-9603-F24B-AA0C-0CEA28EEC8F4}"/>
              </a:ext>
            </a:extLst>
          </p:cNvPr>
          <p:cNvSpPr/>
          <p:nvPr/>
        </p:nvSpPr>
        <p:spPr>
          <a:xfrm rot="10800000">
            <a:off x="740226" y="6018058"/>
            <a:ext cx="1407887" cy="397256"/>
          </a:xfrm>
          <a:prstGeom prst="triangle">
            <a:avLst>
              <a:gd name="adj" fmla="val 96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110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9FB0-0657-4D2E-BE69-C09C578441DC}"/>
              </a:ext>
            </a:extLst>
          </p:cNvPr>
          <p:cNvSpPr>
            <a:spLocks noGrp="1"/>
          </p:cNvSpPr>
          <p:nvPr>
            <p:ph type="title"/>
          </p:nvPr>
        </p:nvSpPr>
        <p:spPr>
          <a:xfrm>
            <a:off x="375863" y="74024"/>
            <a:ext cx="10515600" cy="1325563"/>
          </a:xfrm>
        </p:spPr>
        <p:txBody>
          <a:bodyPr/>
          <a:lstStyle/>
          <a:p>
            <a:r>
              <a:rPr lang="en-US" dirty="0">
                <a:latin typeface="Myriad Pro"/>
              </a:rPr>
              <a:t>So what does it mean to be a #</a:t>
            </a:r>
            <a:r>
              <a:rPr lang="en-US" dirty="0" err="1">
                <a:latin typeface="Myriad Pro"/>
              </a:rPr>
              <a:t>HealthcareVoter</a:t>
            </a:r>
            <a:r>
              <a:rPr lang="en-US" dirty="0">
                <a:latin typeface="Myriad Pro"/>
              </a:rPr>
              <a:t>?</a:t>
            </a:r>
            <a:endParaRPr lang="en-US" dirty="0"/>
          </a:p>
        </p:txBody>
      </p:sp>
      <p:sp>
        <p:nvSpPr>
          <p:cNvPr id="3" name="Content Placeholder 2">
            <a:extLst>
              <a:ext uri="{FF2B5EF4-FFF2-40B4-BE49-F238E27FC236}">
                <a16:creationId xmlns:a16="http://schemas.microsoft.com/office/drawing/2014/main" id="{F5B7B477-7BA9-4680-BC78-42C382174109}"/>
              </a:ext>
            </a:extLst>
          </p:cNvPr>
          <p:cNvSpPr>
            <a:spLocks noGrp="1"/>
          </p:cNvSpPr>
          <p:nvPr>
            <p:ph idx="1"/>
          </p:nvPr>
        </p:nvSpPr>
        <p:spPr>
          <a:xfrm>
            <a:off x="444358" y="1517401"/>
            <a:ext cx="10909442" cy="4659562"/>
          </a:xfrm>
        </p:spPr>
        <p:txBody>
          <a:bodyPr vert="horz" lIns="91440" tIns="45720" rIns="91440" bIns="45720" rtlCol="0" anchor="t">
            <a:normAutofit lnSpcReduction="10000"/>
          </a:bodyPr>
          <a:lstStyle/>
          <a:p>
            <a:r>
              <a:rPr lang="en-US" b="0" dirty="0">
                <a:latin typeface="Myriad Pro"/>
              </a:rPr>
              <a:t> Pay attention to what the presidential candidates are saying and what's included in their health care platforms! </a:t>
            </a:r>
          </a:p>
          <a:p>
            <a:r>
              <a:rPr lang="en-US" b="0" dirty="0">
                <a:latin typeface="Myriad Pro"/>
              </a:rPr>
              <a:t>Look at the records of your members of Congress. What have they said, done, and voted for, </a:t>
            </a:r>
            <a:r>
              <a:rPr lang="en-US" b="0" dirty="0" err="1">
                <a:latin typeface="Myriad Pro"/>
              </a:rPr>
              <a:t>eg.</a:t>
            </a:r>
            <a:r>
              <a:rPr lang="en-US" b="0" dirty="0">
                <a:latin typeface="Myriad Pro"/>
              </a:rPr>
              <a:t> on repeal of the Affordable Care Act?</a:t>
            </a:r>
          </a:p>
          <a:p>
            <a:r>
              <a:rPr lang="en-US" b="0" dirty="0">
                <a:latin typeface="Myriad Pro"/>
              </a:rPr>
              <a:t>Look at your state elected officials (legislators and Governor). How have they handled issues such as Medicaid expansion and Medicaid work requirements so far? </a:t>
            </a:r>
          </a:p>
          <a:p>
            <a:r>
              <a:rPr lang="en-US" b="0" dirty="0">
                <a:latin typeface="Myriad Pro"/>
              </a:rPr>
              <a:t>Attend Congressional candidate forums and ask questions designed to get them on record about their commitments to healthcare. Do the same with relevant questions for state level candidates (these will be different questions)</a:t>
            </a:r>
            <a:endParaRPr lang="en-US" b="0" dirty="0"/>
          </a:p>
        </p:txBody>
      </p:sp>
    </p:spTree>
    <p:extLst>
      <p:ext uri="{BB962C8B-B14F-4D97-AF65-F5344CB8AC3E}">
        <p14:creationId xmlns:p14="http://schemas.microsoft.com/office/powerpoint/2010/main" val="2595092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7774-213B-442E-8EC8-ECC8EBF4E82E}"/>
              </a:ext>
            </a:extLst>
          </p:cNvPr>
          <p:cNvSpPr>
            <a:spLocks noGrp="1"/>
          </p:cNvSpPr>
          <p:nvPr>
            <p:ph type="title"/>
          </p:nvPr>
        </p:nvSpPr>
        <p:spPr/>
        <p:txBody>
          <a:bodyPr/>
          <a:lstStyle/>
          <a:p>
            <a:r>
              <a:rPr lang="en-US" dirty="0">
                <a:latin typeface="Myriad Pro"/>
              </a:rPr>
              <a:t>What does it mean to be a #</a:t>
            </a:r>
            <a:r>
              <a:rPr lang="en-US" dirty="0" err="1">
                <a:latin typeface="Myriad Pro"/>
              </a:rPr>
              <a:t>HealthCareVoter</a:t>
            </a:r>
            <a:r>
              <a:rPr lang="en-US" dirty="0">
                <a:latin typeface="Myriad Pro"/>
              </a:rPr>
              <a:t>? Part 2</a:t>
            </a:r>
            <a:endParaRPr lang="en-US" dirty="0"/>
          </a:p>
        </p:txBody>
      </p:sp>
      <p:sp>
        <p:nvSpPr>
          <p:cNvPr id="3" name="Content Placeholder 2">
            <a:extLst>
              <a:ext uri="{FF2B5EF4-FFF2-40B4-BE49-F238E27FC236}">
                <a16:creationId xmlns:a16="http://schemas.microsoft.com/office/drawing/2014/main" id="{96D65069-14E9-4559-ABF5-57DD1B9523F4}"/>
              </a:ext>
            </a:extLst>
          </p:cNvPr>
          <p:cNvSpPr>
            <a:spLocks noGrp="1"/>
          </p:cNvSpPr>
          <p:nvPr>
            <p:ph idx="1"/>
          </p:nvPr>
        </p:nvSpPr>
        <p:spPr/>
        <p:txBody>
          <a:bodyPr vert="horz" lIns="91440" tIns="45720" rIns="91440" bIns="45720" rtlCol="0" anchor="t">
            <a:normAutofit/>
          </a:bodyPr>
          <a:lstStyle/>
          <a:p>
            <a:r>
              <a:rPr lang="en-US" b="0" dirty="0">
                <a:latin typeface="Myriad Pro"/>
              </a:rPr>
              <a:t>Commit to show up and vote in 2020!</a:t>
            </a:r>
          </a:p>
          <a:p>
            <a:r>
              <a:rPr lang="en-US" b="0" dirty="0">
                <a:latin typeface="Myriad Pro"/>
              </a:rPr>
              <a:t>Commit to reach out to 20 people in your personal network between now and November to talk to them about voting. Get them to sign the pledge to be a Health Care Voter! </a:t>
            </a:r>
          </a:p>
        </p:txBody>
      </p:sp>
    </p:spTree>
    <p:extLst>
      <p:ext uri="{BB962C8B-B14F-4D97-AF65-F5344CB8AC3E}">
        <p14:creationId xmlns:p14="http://schemas.microsoft.com/office/powerpoint/2010/main" val="1906869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4ECF1-3363-43AD-875C-947D48342805}"/>
              </a:ext>
            </a:extLst>
          </p:cNvPr>
          <p:cNvSpPr>
            <a:spLocks noGrp="1"/>
          </p:cNvSpPr>
          <p:nvPr>
            <p:ph type="title"/>
          </p:nvPr>
        </p:nvSpPr>
        <p:spPr/>
        <p:txBody>
          <a:bodyPr/>
          <a:lstStyle/>
          <a:p>
            <a:r>
              <a:rPr lang="en-US" dirty="0"/>
              <a:t>Sign Me Up to Be a #</a:t>
            </a:r>
            <a:r>
              <a:rPr lang="en-US" dirty="0" err="1"/>
              <a:t>HealthCareVoter</a:t>
            </a:r>
            <a:endParaRPr lang="en-US" dirty="0"/>
          </a:p>
        </p:txBody>
      </p:sp>
      <p:pic>
        <p:nvPicPr>
          <p:cNvPr id="4" name="Content Placeholder 3">
            <a:extLst>
              <a:ext uri="{FF2B5EF4-FFF2-40B4-BE49-F238E27FC236}">
                <a16:creationId xmlns:a16="http://schemas.microsoft.com/office/drawing/2014/main" id="{99F3EAA8-CEA4-4198-8080-A4DC918938AC}"/>
              </a:ext>
            </a:extLst>
          </p:cNvPr>
          <p:cNvPicPr>
            <a:picLocks noGrp="1" noChangeAspect="1"/>
          </p:cNvPicPr>
          <p:nvPr>
            <p:ph idx="1"/>
          </p:nvPr>
        </p:nvPicPr>
        <p:blipFill>
          <a:blip r:embed="rId3"/>
          <a:stretch>
            <a:fillRect/>
          </a:stretch>
        </p:blipFill>
        <p:spPr>
          <a:xfrm>
            <a:off x="8518072" y="2111034"/>
            <a:ext cx="2209800" cy="2009775"/>
          </a:xfrm>
          <a:prstGeom prst="rect">
            <a:avLst/>
          </a:prstGeom>
        </p:spPr>
      </p:pic>
      <p:pic>
        <p:nvPicPr>
          <p:cNvPr id="5" name="Picture 4">
            <a:extLst>
              <a:ext uri="{FF2B5EF4-FFF2-40B4-BE49-F238E27FC236}">
                <a16:creationId xmlns:a16="http://schemas.microsoft.com/office/drawing/2014/main" id="{D7323396-57F1-4F10-9599-A0CFE28D7E8F}"/>
              </a:ext>
            </a:extLst>
          </p:cNvPr>
          <p:cNvPicPr>
            <a:picLocks noChangeAspect="1"/>
          </p:cNvPicPr>
          <p:nvPr/>
        </p:nvPicPr>
        <p:blipFill>
          <a:blip r:embed="rId4"/>
          <a:stretch>
            <a:fillRect/>
          </a:stretch>
        </p:blipFill>
        <p:spPr>
          <a:xfrm>
            <a:off x="1115586" y="1470277"/>
            <a:ext cx="5904927" cy="3917446"/>
          </a:xfrm>
          <a:prstGeom prst="rect">
            <a:avLst/>
          </a:prstGeom>
        </p:spPr>
      </p:pic>
      <p:sp>
        <p:nvSpPr>
          <p:cNvPr id="6" name="TextBox 5">
            <a:extLst>
              <a:ext uri="{FF2B5EF4-FFF2-40B4-BE49-F238E27FC236}">
                <a16:creationId xmlns:a16="http://schemas.microsoft.com/office/drawing/2014/main" id="{B695F6EB-2268-4EAF-8F41-7D331D37BC8E}"/>
              </a:ext>
            </a:extLst>
          </p:cNvPr>
          <p:cNvSpPr txBox="1"/>
          <p:nvPr/>
        </p:nvSpPr>
        <p:spPr>
          <a:xfrm>
            <a:off x="8184995" y="4683512"/>
            <a:ext cx="3479181" cy="369332"/>
          </a:xfrm>
          <a:prstGeom prst="rect">
            <a:avLst/>
          </a:prstGeom>
          <a:noFill/>
        </p:spPr>
        <p:txBody>
          <a:bodyPr wrap="square" rtlCol="0">
            <a:spAutoFit/>
          </a:bodyPr>
          <a:lstStyle/>
          <a:p>
            <a:r>
              <a:rPr lang="en-US" dirty="0"/>
              <a:t>Or bit.ly/</a:t>
            </a:r>
            <a:r>
              <a:rPr lang="en-US" dirty="0" err="1"/>
              <a:t>healthcarevote</a:t>
            </a:r>
            <a:r>
              <a:rPr lang="en-US" dirty="0"/>
              <a:t>-pledge</a:t>
            </a:r>
          </a:p>
        </p:txBody>
      </p:sp>
    </p:spTree>
    <p:extLst>
      <p:ext uri="{BB962C8B-B14F-4D97-AF65-F5344CB8AC3E}">
        <p14:creationId xmlns:p14="http://schemas.microsoft.com/office/powerpoint/2010/main" val="1022970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3238-A02F-4AE3-8974-2637F7B5A3C0}"/>
              </a:ext>
            </a:extLst>
          </p:cNvPr>
          <p:cNvSpPr>
            <a:spLocks noGrp="1"/>
          </p:cNvSpPr>
          <p:nvPr>
            <p:ph type="title"/>
          </p:nvPr>
        </p:nvSpPr>
        <p:spPr>
          <a:xfrm>
            <a:off x="1906622" y="1536204"/>
            <a:ext cx="1418616" cy="1325563"/>
          </a:xfrm>
        </p:spPr>
        <p:txBody>
          <a:bodyPr/>
          <a:lstStyle/>
          <a:p>
            <a:r>
              <a:rPr lang="en-US" dirty="0"/>
              <a:t>???</a:t>
            </a:r>
          </a:p>
        </p:txBody>
      </p:sp>
      <p:pic>
        <p:nvPicPr>
          <p:cNvPr id="4" name="Content Placeholder 3">
            <a:extLst>
              <a:ext uri="{FF2B5EF4-FFF2-40B4-BE49-F238E27FC236}">
                <a16:creationId xmlns:a16="http://schemas.microsoft.com/office/drawing/2014/main" id="{43E8793F-D738-445D-BF98-17AD66FEFCC2}"/>
              </a:ext>
            </a:extLst>
          </p:cNvPr>
          <p:cNvPicPr>
            <a:picLocks noGrp="1" noChangeAspect="1"/>
          </p:cNvPicPr>
          <p:nvPr>
            <p:ph idx="1"/>
          </p:nvPr>
        </p:nvPicPr>
        <p:blipFill>
          <a:blip r:embed="rId2"/>
          <a:stretch>
            <a:fillRect/>
          </a:stretch>
        </p:blipFill>
        <p:spPr>
          <a:xfrm>
            <a:off x="4961107" y="1478221"/>
            <a:ext cx="6643991" cy="4421274"/>
          </a:xfrm>
          <a:prstGeom prst="rect">
            <a:avLst/>
          </a:prstGeom>
        </p:spPr>
      </p:pic>
    </p:spTree>
    <p:extLst>
      <p:ext uri="{BB962C8B-B14F-4D97-AF65-F5344CB8AC3E}">
        <p14:creationId xmlns:p14="http://schemas.microsoft.com/office/powerpoint/2010/main" val="3034868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F5F5-9FA8-4A31-9A2A-1A9BACA320DA}"/>
              </a:ext>
            </a:extLst>
          </p:cNvPr>
          <p:cNvSpPr>
            <a:spLocks noGrp="1"/>
          </p:cNvSpPr>
          <p:nvPr>
            <p:ph type="title"/>
          </p:nvPr>
        </p:nvSpPr>
        <p:spPr>
          <a:xfrm>
            <a:off x="839788" y="457200"/>
            <a:ext cx="3932237" cy="1600200"/>
          </a:xfrm>
          <a:prstGeom prst="rect">
            <a:avLst/>
          </a:prstGeom>
        </p:spPr>
        <p:txBody>
          <a:bodyPr anchor="b">
            <a:normAutofit/>
          </a:bodyPr>
          <a:lstStyle/>
          <a:p>
            <a:r>
              <a:rPr lang="en-US" dirty="0"/>
              <a:t>Last Thoughts		</a:t>
            </a:r>
          </a:p>
        </p:txBody>
      </p:sp>
      <p:pic>
        <p:nvPicPr>
          <p:cNvPr id="5" name="Picture 4">
            <a:extLst>
              <a:ext uri="{FF2B5EF4-FFF2-40B4-BE49-F238E27FC236}">
                <a16:creationId xmlns:a16="http://schemas.microsoft.com/office/drawing/2014/main" id="{6EC83665-F826-4BC9-AF76-59CA31BA70C4}"/>
              </a:ext>
            </a:extLst>
          </p:cNvPr>
          <p:cNvPicPr>
            <a:picLocks noChangeAspect="1"/>
          </p:cNvPicPr>
          <p:nvPr/>
        </p:nvPicPr>
        <p:blipFill rotWithShape="1">
          <a:blip r:embed="rId2"/>
          <a:srcRect b="20687"/>
          <a:stretch/>
        </p:blipFill>
        <p:spPr>
          <a:xfrm>
            <a:off x="5183188" y="987425"/>
            <a:ext cx="6172200" cy="4873625"/>
          </a:xfrm>
          <a:prstGeom prst="rect">
            <a:avLst/>
          </a:prstGeom>
          <a:noFill/>
        </p:spPr>
      </p:pic>
      <p:sp>
        <p:nvSpPr>
          <p:cNvPr id="3" name="Content Placeholder 2">
            <a:extLst>
              <a:ext uri="{FF2B5EF4-FFF2-40B4-BE49-F238E27FC236}">
                <a16:creationId xmlns:a16="http://schemas.microsoft.com/office/drawing/2014/main" id="{FFDE51E2-9BD4-400C-977B-A7ECAD4992CE}"/>
              </a:ext>
            </a:extLst>
          </p:cNvPr>
          <p:cNvSpPr>
            <a:spLocks noGrp="1"/>
          </p:cNvSpPr>
          <p:nvPr>
            <p:ph type="body" sz="half" idx="2"/>
          </p:nvPr>
        </p:nvSpPr>
        <p:spPr>
          <a:xfrm>
            <a:off x="839788" y="2057400"/>
            <a:ext cx="3932237" cy="3811588"/>
          </a:xfrm>
          <a:prstGeom prst="rect">
            <a:avLst/>
          </a:prstGeom>
        </p:spPr>
        <p:txBody>
          <a:bodyPr>
            <a:normAutofit/>
          </a:bodyPr>
          <a:lstStyle/>
          <a:p>
            <a:r>
              <a:rPr lang="en-US" sz="2400" b="0" dirty="0"/>
              <a:t>“If Health Care for all isn’t on your radar, I need to know why.”</a:t>
            </a:r>
          </a:p>
          <a:p>
            <a:pPr marL="0" indent="0">
              <a:buNone/>
            </a:pPr>
            <a:r>
              <a:rPr lang="en-US" b="0" dirty="0"/>
              <a:t>						Tana </a:t>
            </a:r>
            <a:r>
              <a:rPr lang="en-US" b="0" dirty="0" err="1"/>
              <a:t>Pradia</a:t>
            </a:r>
            <a:endParaRPr lang="en-US" b="0" dirty="0"/>
          </a:p>
        </p:txBody>
      </p:sp>
    </p:spTree>
    <p:extLst>
      <p:ext uri="{BB962C8B-B14F-4D97-AF65-F5344CB8AC3E}">
        <p14:creationId xmlns:p14="http://schemas.microsoft.com/office/powerpoint/2010/main" val="1165126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13DB8-9AE9-4E6D-8634-A3550D657522}"/>
              </a:ext>
            </a:extLst>
          </p:cNvPr>
          <p:cNvSpPr>
            <a:spLocks noGrp="1"/>
          </p:cNvSpPr>
          <p:nvPr>
            <p:ph type="title"/>
          </p:nvPr>
        </p:nvSpPr>
        <p:spPr/>
        <p:txBody>
          <a:bodyPr/>
          <a:lstStyle/>
          <a:p>
            <a:pPr algn="ctr"/>
            <a:r>
              <a:rPr lang="en-US" dirty="0">
                <a:solidFill>
                  <a:srgbClr val="EC2B7B"/>
                </a:solidFill>
                <a:latin typeface="Myriad Pro"/>
              </a:rPr>
              <a:t>Thank you</a:t>
            </a:r>
            <a:endParaRPr lang="en-US" dirty="0">
              <a:solidFill>
                <a:srgbClr val="EC2B7B"/>
              </a:solidFill>
            </a:endParaRPr>
          </a:p>
        </p:txBody>
      </p:sp>
      <p:sp>
        <p:nvSpPr>
          <p:cNvPr id="3" name="Content Placeholder 2">
            <a:extLst>
              <a:ext uri="{FF2B5EF4-FFF2-40B4-BE49-F238E27FC236}">
                <a16:creationId xmlns:a16="http://schemas.microsoft.com/office/drawing/2014/main" id="{290071AD-1D34-40D3-824E-ABFE1F946D6E}"/>
              </a:ext>
            </a:extLst>
          </p:cNvPr>
          <p:cNvSpPr>
            <a:spLocks noGrp="1"/>
          </p:cNvSpPr>
          <p:nvPr>
            <p:ph idx="1"/>
          </p:nvPr>
        </p:nvSpPr>
        <p:spPr>
          <a:xfrm>
            <a:off x="838200" y="1509204"/>
            <a:ext cx="10515600" cy="4667759"/>
          </a:xfrm>
        </p:spPr>
        <p:txBody>
          <a:bodyPr vert="horz" lIns="91440" tIns="45720" rIns="91440" bIns="45720" rtlCol="0" anchor="t">
            <a:normAutofit/>
          </a:bodyPr>
          <a:lstStyle/>
          <a:p>
            <a:pPr marL="0" indent="0" algn="ctr">
              <a:buNone/>
            </a:pPr>
            <a:r>
              <a:rPr lang="en-US" dirty="0">
                <a:latin typeface="Myriad Pro"/>
              </a:rPr>
              <a:t>Please feel free to reach out with any questions</a:t>
            </a:r>
            <a:endParaRPr lang="en-US" dirty="0"/>
          </a:p>
          <a:p>
            <a:pPr marL="0" indent="0" algn="ctr">
              <a:buNone/>
            </a:pPr>
            <a:endParaRPr lang="en-US" dirty="0">
              <a:latin typeface="Myriad Pro"/>
            </a:endParaRPr>
          </a:p>
          <a:p>
            <a:r>
              <a:rPr lang="en-US" b="0" dirty="0">
                <a:latin typeface="Myriad Pro"/>
              </a:rPr>
              <a:t>Barb Cardell</a:t>
            </a:r>
          </a:p>
          <a:p>
            <a:pPr lvl="1"/>
            <a:r>
              <a:rPr lang="en-US" b="0" dirty="0">
                <a:latin typeface="Myriad Pro"/>
              </a:rPr>
              <a:t>PWN USA Training and TA Director</a:t>
            </a:r>
          </a:p>
          <a:p>
            <a:pPr lvl="1"/>
            <a:r>
              <a:rPr lang="en-US" b="0" dirty="0">
                <a:latin typeface="Myriad Pro"/>
                <a:hlinkClick r:id="rId2"/>
              </a:rPr>
              <a:t>Barb@pwn-usa.org</a:t>
            </a:r>
            <a:endParaRPr lang="en-US" b="0" dirty="0">
              <a:latin typeface="Myriad Pro"/>
            </a:endParaRPr>
          </a:p>
          <a:p>
            <a:pPr marL="457200" lvl="1" indent="0">
              <a:buNone/>
            </a:pPr>
            <a:endParaRPr lang="en-US" b="0" dirty="0">
              <a:latin typeface="Myriad Pro"/>
            </a:endParaRPr>
          </a:p>
          <a:p>
            <a:r>
              <a:rPr lang="en-US" b="0" dirty="0">
                <a:latin typeface="Myriad Pro"/>
              </a:rPr>
              <a:t>Tiommi Luckett</a:t>
            </a:r>
          </a:p>
          <a:p>
            <a:pPr lvl="1"/>
            <a:r>
              <a:rPr lang="en-US" b="0">
                <a:latin typeface="Myriad Pro"/>
              </a:rPr>
              <a:t>Tiommi@pwn-usa</a:t>
            </a:r>
            <a:r>
              <a:rPr lang="en-US" b="0" dirty="0">
                <a:latin typeface="Myriad Pro"/>
              </a:rPr>
              <a:t>.org</a:t>
            </a:r>
          </a:p>
          <a:p>
            <a:pPr marL="457200" lvl="1" indent="0" algn="ctr">
              <a:lnSpc>
                <a:spcPct val="150000"/>
              </a:lnSpc>
              <a:buNone/>
            </a:pPr>
            <a:endParaRPr lang="en-US" dirty="0"/>
          </a:p>
          <a:p>
            <a:pPr lvl="2">
              <a:lnSpc>
                <a:spcPct val="150000"/>
              </a:lnSpc>
            </a:pPr>
            <a:endParaRPr lang="en-US" dirty="0"/>
          </a:p>
          <a:p>
            <a:pPr marL="914400" lvl="2" indent="0">
              <a:lnSpc>
                <a:spcPct val="150000"/>
              </a:lnSpc>
              <a:buNone/>
            </a:pPr>
            <a:endParaRPr lang="en-US" dirty="0"/>
          </a:p>
        </p:txBody>
      </p:sp>
    </p:spTree>
    <p:extLst>
      <p:ext uri="{BB962C8B-B14F-4D97-AF65-F5344CB8AC3E}">
        <p14:creationId xmlns:p14="http://schemas.microsoft.com/office/powerpoint/2010/main" val="3630396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FDA58F-EB5E-427D-9E98-AB46E4C79463}"/>
              </a:ext>
            </a:extLst>
          </p:cNvPr>
          <p:cNvSpPr>
            <a:spLocks noGrp="1"/>
          </p:cNvSpPr>
          <p:nvPr>
            <p:ph idx="1"/>
          </p:nvPr>
        </p:nvSpPr>
        <p:spPr>
          <a:xfrm>
            <a:off x="1556656" y="555170"/>
            <a:ext cx="9797143" cy="5244287"/>
          </a:xfrm>
        </p:spPr>
        <p:txBody>
          <a:bodyPr vert="horz" lIns="91440" tIns="45720" rIns="91440" bIns="45720" rtlCol="0" anchor="t">
            <a:normAutofit fontScale="92500" lnSpcReduction="20000"/>
          </a:bodyPr>
          <a:lstStyle/>
          <a:p>
            <a:pPr marL="0" indent="0" algn="ctr">
              <a:buNone/>
            </a:pPr>
            <a:endParaRPr lang="en-US" sz="2000" dirty="0"/>
          </a:p>
          <a:p>
            <a:pPr marL="0" indent="0" algn="ctr">
              <a:buNone/>
            </a:pPr>
            <a:endParaRPr lang="en-US" sz="900" dirty="0"/>
          </a:p>
          <a:p>
            <a:pPr algn="ctr"/>
            <a:r>
              <a:rPr lang="en-US" sz="2000" dirty="0"/>
              <a:t>Tana </a:t>
            </a:r>
            <a:r>
              <a:rPr lang="en-US" sz="2000" dirty="0" err="1"/>
              <a:t>Pradia</a:t>
            </a:r>
            <a:endParaRPr lang="en-US" sz="2000" dirty="0"/>
          </a:p>
          <a:p>
            <a:pPr marL="0" indent="0" algn="ctr">
              <a:buNone/>
            </a:pPr>
            <a:r>
              <a:rPr lang="en-US" sz="1800" b="0" dirty="0"/>
              <a:t>PWN USA Board Member/ PWN GHA</a:t>
            </a:r>
          </a:p>
          <a:p>
            <a:pPr marL="0" indent="0" algn="ctr">
              <a:buNone/>
            </a:pPr>
            <a:r>
              <a:rPr lang="en-US" sz="1800" b="0" dirty="0"/>
              <a:t>She/her</a:t>
            </a:r>
          </a:p>
          <a:p>
            <a:pPr algn="ctr"/>
            <a:r>
              <a:rPr lang="en-US" sz="2000" dirty="0"/>
              <a:t>Roxanna </a:t>
            </a:r>
            <a:r>
              <a:rPr lang="en-US" sz="2000" dirty="0" err="1"/>
              <a:t>Glapion</a:t>
            </a:r>
            <a:endParaRPr lang="en-US" sz="2000" dirty="0"/>
          </a:p>
          <a:p>
            <a:pPr marL="0" indent="0" algn="ctr">
              <a:buNone/>
            </a:pPr>
            <a:r>
              <a:rPr lang="en-US" sz="1800" b="0" dirty="0"/>
              <a:t>PWN DFW</a:t>
            </a:r>
          </a:p>
          <a:p>
            <a:pPr marL="0" indent="0" algn="ctr">
              <a:buNone/>
            </a:pPr>
            <a:r>
              <a:rPr lang="en-US" sz="1800" b="0" dirty="0"/>
              <a:t>She/her</a:t>
            </a:r>
          </a:p>
          <a:p>
            <a:pPr algn="ctr"/>
            <a:r>
              <a:rPr lang="en-US" sz="2000" dirty="0"/>
              <a:t>Tiommi Luckett</a:t>
            </a:r>
          </a:p>
          <a:p>
            <a:pPr marL="0" indent="0" algn="ctr">
              <a:buNone/>
            </a:pPr>
            <a:r>
              <a:rPr lang="en-US" sz="1800" b="0" dirty="0"/>
              <a:t>PWN USA Communication and Training Assistant</a:t>
            </a:r>
          </a:p>
          <a:p>
            <a:pPr marL="0" indent="0" algn="ctr">
              <a:buNone/>
            </a:pPr>
            <a:r>
              <a:rPr lang="en-US" sz="1800" b="0" dirty="0"/>
              <a:t>She/her</a:t>
            </a:r>
          </a:p>
          <a:p>
            <a:pPr algn="ctr"/>
            <a:r>
              <a:rPr lang="en-US" sz="2000" dirty="0"/>
              <a:t>Naina Khanna</a:t>
            </a:r>
          </a:p>
          <a:p>
            <a:pPr marL="0" indent="0" algn="ctr">
              <a:buNone/>
            </a:pPr>
            <a:r>
              <a:rPr lang="en-US" sz="1800" b="0" dirty="0"/>
              <a:t>PWN USA Executive Director</a:t>
            </a:r>
          </a:p>
          <a:p>
            <a:pPr marL="0" indent="0" algn="ctr">
              <a:buNone/>
            </a:pPr>
            <a:r>
              <a:rPr lang="en-US" sz="1800" b="0" dirty="0"/>
              <a:t>She/her</a:t>
            </a:r>
          </a:p>
          <a:p>
            <a:pPr algn="ctr"/>
            <a:r>
              <a:rPr lang="en-US" sz="2000" dirty="0"/>
              <a:t>Barb Cardell</a:t>
            </a:r>
          </a:p>
          <a:p>
            <a:pPr marL="0" indent="0" algn="ctr">
              <a:buNone/>
            </a:pPr>
            <a:r>
              <a:rPr lang="en-US" sz="1800" b="0" dirty="0"/>
              <a:t>PWN USA Training Director</a:t>
            </a:r>
          </a:p>
          <a:p>
            <a:pPr marL="0" indent="0" algn="ctr">
              <a:buNone/>
            </a:pPr>
            <a:r>
              <a:rPr lang="en-US" sz="1800" b="0" dirty="0"/>
              <a:t>They/them</a:t>
            </a:r>
          </a:p>
          <a:p>
            <a:pPr marL="0" indent="0" algn="ctr">
              <a:buNone/>
            </a:pPr>
            <a:endParaRPr lang="en-US" sz="2000" b="0" dirty="0"/>
          </a:p>
          <a:p>
            <a:pPr marL="0" indent="0" algn="ctr">
              <a:buNone/>
            </a:pPr>
            <a:endParaRPr lang="en-US" sz="2000" dirty="0"/>
          </a:p>
        </p:txBody>
      </p:sp>
      <p:sp>
        <p:nvSpPr>
          <p:cNvPr id="5" name="TextBox 4">
            <a:extLst>
              <a:ext uri="{FF2B5EF4-FFF2-40B4-BE49-F238E27FC236}">
                <a16:creationId xmlns:a16="http://schemas.microsoft.com/office/drawing/2014/main" id="{D9497E87-36D8-42C6-BD54-81D59435F828}"/>
              </a:ext>
            </a:extLst>
          </p:cNvPr>
          <p:cNvSpPr txBox="1"/>
          <p:nvPr/>
        </p:nvSpPr>
        <p:spPr>
          <a:xfrm>
            <a:off x="3461657" y="77283"/>
            <a:ext cx="2797628" cy="769441"/>
          </a:xfrm>
          <a:prstGeom prst="rect">
            <a:avLst/>
          </a:prstGeom>
          <a:noFill/>
        </p:spPr>
        <p:txBody>
          <a:bodyPr wrap="square" rtlCol="0">
            <a:spAutoFit/>
          </a:bodyPr>
          <a:lstStyle/>
          <a:p>
            <a:r>
              <a:rPr lang="en-US" sz="4400" b="1" dirty="0"/>
              <a:t>Presenters</a:t>
            </a:r>
          </a:p>
        </p:txBody>
      </p:sp>
      <p:pic>
        <p:nvPicPr>
          <p:cNvPr id="2" name="Picture 1">
            <a:extLst>
              <a:ext uri="{FF2B5EF4-FFF2-40B4-BE49-F238E27FC236}">
                <a16:creationId xmlns:a16="http://schemas.microsoft.com/office/drawing/2014/main" id="{EBC1E83B-6CD5-40E7-AC27-8975DE56A3F7}"/>
              </a:ext>
            </a:extLst>
          </p:cNvPr>
          <p:cNvPicPr>
            <a:picLocks noChangeAspect="1"/>
          </p:cNvPicPr>
          <p:nvPr/>
        </p:nvPicPr>
        <p:blipFill rotWithShape="1">
          <a:blip r:embed="rId3"/>
          <a:srcRect l="43676"/>
          <a:stretch/>
        </p:blipFill>
        <p:spPr>
          <a:xfrm>
            <a:off x="594632" y="320489"/>
            <a:ext cx="2421592" cy="2419135"/>
          </a:xfrm>
          <a:prstGeom prst="rect">
            <a:avLst/>
          </a:prstGeom>
        </p:spPr>
      </p:pic>
      <p:pic>
        <p:nvPicPr>
          <p:cNvPr id="6" name="Picture 5">
            <a:extLst>
              <a:ext uri="{FF2B5EF4-FFF2-40B4-BE49-F238E27FC236}">
                <a16:creationId xmlns:a16="http://schemas.microsoft.com/office/drawing/2014/main" id="{68516FE5-9DC4-4F9A-B096-C5F48E765933}"/>
              </a:ext>
            </a:extLst>
          </p:cNvPr>
          <p:cNvPicPr>
            <a:picLocks noChangeAspect="1"/>
          </p:cNvPicPr>
          <p:nvPr/>
        </p:nvPicPr>
        <p:blipFill>
          <a:blip r:embed="rId4"/>
          <a:stretch>
            <a:fillRect/>
          </a:stretch>
        </p:blipFill>
        <p:spPr>
          <a:xfrm>
            <a:off x="594632" y="3429000"/>
            <a:ext cx="2328845" cy="2357956"/>
          </a:xfrm>
          <a:prstGeom prst="rect">
            <a:avLst/>
          </a:prstGeom>
        </p:spPr>
      </p:pic>
      <p:pic>
        <p:nvPicPr>
          <p:cNvPr id="7" name="Picture 2" descr="Image result for Tiommi luckett">
            <a:extLst>
              <a:ext uri="{FF2B5EF4-FFF2-40B4-BE49-F238E27FC236}">
                <a16:creationId xmlns:a16="http://schemas.microsoft.com/office/drawing/2014/main" id="{5F50BAF0-0A49-475F-9F0B-29C6168BD5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69" r="7668"/>
          <a:stretch/>
        </p:blipFill>
        <p:spPr bwMode="auto">
          <a:xfrm>
            <a:off x="8882741" y="224708"/>
            <a:ext cx="1632857" cy="16676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91BDFF5-39A1-4631-8245-773ACB00512E}"/>
              </a:ext>
            </a:extLst>
          </p:cNvPr>
          <p:cNvPicPr>
            <a:picLocks noChangeAspect="1"/>
          </p:cNvPicPr>
          <p:nvPr/>
        </p:nvPicPr>
        <p:blipFill>
          <a:blip r:embed="rId6"/>
          <a:stretch>
            <a:fillRect/>
          </a:stretch>
        </p:blipFill>
        <p:spPr>
          <a:xfrm>
            <a:off x="8588826" y="4391308"/>
            <a:ext cx="1632858" cy="1632858"/>
          </a:xfrm>
          <a:prstGeom prst="rect">
            <a:avLst/>
          </a:prstGeom>
        </p:spPr>
      </p:pic>
      <p:pic>
        <p:nvPicPr>
          <p:cNvPr id="1026" name="Picture 2" descr="Image result for naina khanna">
            <a:extLst>
              <a:ext uri="{FF2B5EF4-FFF2-40B4-BE49-F238E27FC236}">
                <a16:creationId xmlns:a16="http://schemas.microsoft.com/office/drawing/2014/main" id="{35ED2540-6198-480C-8FA6-47361AD218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4600" y="1530056"/>
            <a:ext cx="20574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406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BBF0-77D8-46C8-9E78-DB5EF3426A8E}"/>
              </a:ext>
            </a:extLst>
          </p:cNvPr>
          <p:cNvSpPr>
            <a:spLocks noGrp="1"/>
          </p:cNvSpPr>
          <p:nvPr>
            <p:ph type="title"/>
          </p:nvPr>
        </p:nvSpPr>
        <p:spPr/>
        <p:txBody>
          <a:bodyPr/>
          <a:lstStyle/>
          <a:p>
            <a:r>
              <a:rPr lang="en-US" dirty="0">
                <a:solidFill>
                  <a:srgbClr val="EC2B7B"/>
                </a:solidFill>
                <a:latin typeface="Calibri"/>
                <a:cs typeface="Calibri"/>
              </a:rPr>
              <a:t>Agenda</a:t>
            </a:r>
          </a:p>
        </p:txBody>
      </p:sp>
      <p:sp>
        <p:nvSpPr>
          <p:cNvPr id="3" name="Content Placeholder 2">
            <a:extLst>
              <a:ext uri="{FF2B5EF4-FFF2-40B4-BE49-F238E27FC236}">
                <a16:creationId xmlns:a16="http://schemas.microsoft.com/office/drawing/2014/main" id="{ED29A87C-60CD-4A18-93E6-596DD9DB899C}"/>
              </a:ext>
            </a:extLst>
          </p:cNvPr>
          <p:cNvSpPr>
            <a:spLocks noGrp="1"/>
          </p:cNvSpPr>
          <p:nvPr>
            <p:ph idx="1"/>
          </p:nvPr>
        </p:nvSpPr>
        <p:spPr>
          <a:xfrm>
            <a:off x="2679337" y="1673724"/>
            <a:ext cx="7879807" cy="3589338"/>
          </a:xfrm>
        </p:spPr>
        <p:txBody>
          <a:bodyPr vert="horz" lIns="91440" tIns="45720" rIns="91440" bIns="45720" rtlCol="0" anchor="t">
            <a:normAutofit/>
          </a:bodyPr>
          <a:lstStyle/>
          <a:p>
            <a:r>
              <a:rPr lang="en-US" b="0" dirty="0">
                <a:latin typeface="Calibri"/>
                <a:cs typeface="Calibri"/>
              </a:rPr>
              <a:t>Welcome and Introductions</a:t>
            </a:r>
          </a:p>
          <a:p>
            <a:r>
              <a:rPr lang="en-US" b="0" dirty="0">
                <a:latin typeface="Calibri"/>
                <a:cs typeface="Calibri"/>
              </a:rPr>
              <a:t>National Women and Girls HIV/AIDS Awareness Day</a:t>
            </a:r>
          </a:p>
          <a:p>
            <a:r>
              <a:rPr lang="en-US" b="0" dirty="0">
                <a:latin typeface="Calibri"/>
                <a:cs typeface="Calibri"/>
              </a:rPr>
              <a:t>Importance of Health Care</a:t>
            </a:r>
          </a:p>
          <a:p>
            <a:r>
              <a:rPr lang="en-US" b="0" dirty="0">
                <a:latin typeface="Calibri"/>
                <a:cs typeface="Calibri"/>
              </a:rPr>
              <a:t>How Do We Talk About Universal Health Care?</a:t>
            </a:r>
          </a:p>
          <a:p>
            <a:r>
              <a:rPr lang="en-US" b="0" dirty="0">
                <a:latin typeface="Calibri"/>
                <a:cs typeface="Calibri"/>
              </a:rPr>
              <a:t>Being a Healthcare Voter in 2020</a:t>
            </a:r>
          </a:p>
          <a:p>
            <a:r>
              <a:rPr lang="en-US" b="0" dirty="0">
                <a:latin typeface="Calibri"/>
                <a:cs typeface="Calibri"/>
              </a:rPr>
              <a:t>Discussion</a:t>
            </a:r>
          </a:p>
          <a:p>
            <a:endParaRPr lang="en-US" dirty="0"/>
          </a:p>
          <a:p>
            <a:endParaRPr lang="en-US" dirty="0"/>
          </a:p>
        </p:txBody>
      </p:sp>
    </p:spTree>
    <p:extLst>
      <p:ext uri="{BB962C8B-B14F-4D97-AF65-F5344CB8AC3E}">
        <p14:creationId xmlns:p14="http://schemas.microsoft.com/office/powerpoint/2010/main" val="3622230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Google Shape;136;p17"/>
          <p:cNvSpPr txBox="1"/>
          <p:nvPr/>
        </p:nvSpPr>
        <p:spPr>
          <a:xfrm>
            <a:off x="1957953" y="6432286"/>
            <a:ext cx="2022600" cy="369300"/>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www.pwn-usa.org</a:t>
            </a:r>
            <a:endParaRPr/>
          </a:p>
        </p:txBody>
      </p:sp>
      <p:sp>
        <p:nvSpPr>
          <p:cNvPr id="137" name="Google Shape;137;p17"/>
          <p:cNvSpPr txBox="1">
            <a:spLocks noGrp="1"/>
          </p:cNvSpPr>
          <p:nvPr>
            <p:ph type="title"/>
          </p:nvPr>
        </p:nvSpPr>
        <p:spPr>
          <a:xfrm>
            <a:off x="807478" y="162753"/>
            <a:ext cx="10404000" cy="1325700"/>
          </a:xfrm>
          <a:prstGeom prst="rect">
            <a:avLst/>
          </a:prstGeom>
        </p:spPr>
        <p:txBody>
          <a:bodyPr spcFirstLastPara="1" vert="horz" wrap="square" lIns="91425" tIns="45700" rIns="91425" bIns="45700" rtlCol="0" anchor="ctr" anchorCtr="0">
            <a:noAutofit/>
          </a:bodyPr>
          <a:lstStyle/>
          <a:p>
            <a:pPr>
              <a:spcBef>
                <a:spcPts val="0"/>
              </a:spcBef>
            </a:pPr>
            <a:r>
              <a:rPr lang="en-US" sz="4000" dirty="0">
                <a:solidFill>
                  <a:srgbClr val="CF2770"/>
                </a:solidFill>
              </a:rPr>
              <a:t>About Positive Women’s Network-USA</a:t>
            </a:r>
            <a:endParaRPr sz="4000" dirty="0">
              <a:solidFill>
                <a:srgbClr val="CF2770"/>
              </a:solidFill>
            </a:endParaRPr>
          </a:p>
        </p:txBody>
      </p:sp>
      <p:pic>
        <p:nvPicPr>
          <p:cNvPr id="138" name="Google Shape;138;p17"/>
          <p:cNvPicPr preferRelativeResize="0"/>
          <p:nvPr/>
        </p:nvPicPr>
        <p:blipFill>
          <a:blip r:embed="rId3">
            <a:alphaModFix/>
          </a:blip>
          <a:stretch>
            <a:fillRect/>
          </a:stretch>
        </p:blipFill>
        <p:spPr>
          <a:xfrm>
            <a:off x="4094441" y="1329172"/>
            <a:ext cx="5514700" cy="3099050"/>
          </a:xfrm>
          <a:prstGeom prst="rect">
            <a:avLst/>
          </a:prstGeom>
          <a:noFill/>
          <a:ln>
            <a:noFill/>
          </a:ln>
        </p:spPr>
      </p:pic>
      <p:sp>
        <p:nvSpPr>
          <p:cNvPr id="139" name="Google Shape;139;p17"/>
          <p:cNvSpPr txBox="1"/>
          <p:nvPr/>
        </p:nvSpPr>
        <p:spPr>
          <a:xfrm>
            <a:off x="1051528" y="4234422"/>
            <a:ext cx="9915900" cy="15600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sz="2400" b="1" dirty="0">
                <a:solidFill>
                  <a:schemeClr val="dk1"/>
                </a:solidFill>
              </a:rPr>
              <a:t>Mission:</a:t>
            </a:r>
            <a:endParaRPr sz="2400" b="1" dirty="0">
              <a:solidFill>
                <a:schemeClr val="dk1"/>
              </a:solidFill>
            </a:endParaRPr>
          </a:p>
          <a:p>
            <a:pPr>
              <a:lnSpc>
                <a:spcPct val="115000"/>
              </a:lnSpc>
              <a:buClr>
                <a:schemeClr val="dk1"/>
              </a:buClr>
              <a:buSzPts val="1100"/>
            </a:pPr>
            <a:r>
              <a:rPr lang="en-US" sz="2400" dirty="0">
                <a:solidFill>
                  <a:schemeClr val="dk1"/>
                </a:solidFill>
              </a:rPr>
              <a:t>To </a:t>
            </a:r>
            <a:r>
              <a:rPr lang="en-US" sz="2400" b="1" dirty="0">
                <a:solidFill>
                  <a:schemeClr val="dk1"/>
                </a:solidFill>
              </a:rPr>
              <a:t>prepare and involve </a:t>
            </a:r>
            <a:r>
              <a:rPr lang="en-US" sz="2400" dirty="0">
                <a:solidFill>
                  <a:schemeClr val="dk1"/>
                </a:solidFill>
              </a:rPr>
              <a:t>women and people of trans experience living with HIV</a:t>
            </a:r>
            <a:r>
              <a:rPr lang="en-US" sz="2400" b="1" dirty="0">
                <a:solidFill>
                  <a:schemeClr val="dk1"/>
                </a:solidFill>
              </a:rPr>
              <a:t>, in all levels of policy and decision-making</a:t>
            </a:r>
            <a:r>
              <a:rPr lang="en-US" sz="2400" dirty="0">
                <a:solidFill>
                  <a:schemeClr val="dk1"/>
                </a:solidFill>
              </a:rPr>
              <a:t>.</a:t>
            </a:r>
            <a:endParaRPr sz="2400" dirty="0">
              <a:solidFill>
                <a:schemeClr val="dk1"/>
              </a:solidFill>
            </a:endParaRPr>
          </a:p>
          <a:p>
            <a:endParaRPr dirty="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CF82-F7A1-4353-9D2E-3CC274C8D3FD}"/>
              </a:ext>
            </a:extLst>
          </p:cNvPr>
          <p:cNvSpPr>
            <a:spLocks noGrp="1"/>
          </p:cNvSpPr>
          <p:nvPr>
            <p:ph type="title"/>
          </p:nvPr>
        </p:nvSpPr>
        <p:spPr/>
        <p:txBody>
          <a:bodyPr/>
          <a:lstStyle/>
          <a:p>
            <a:r>
              <a:rPr lang="en-US" dirty="0">
                <a:solidFill>
                  <a:srgbClr val="EC2B7B"/>
                </a:solidFill>
                <a:latin typeface="Calibri"/>
                <a:cs typeface="Calibri"/>
              </a:rPr>
              <a:t>What We Do</a:t>
            </a:r>
          </a:p>
        </p:txBody>
      </p:sp>
      <p:sp>
        <p:nvSpPr>
          <p:cNvPr id="3" name="Subtitle 2">
            <a:extLst>
              <a:ext uri="{FF2B5EF4-FFF2-40B4-BE49-F238E27FC236}">
                <a16:creationId xmlns:a16="http://schemas.microsoft.com/office/drawing/2014/main" id="{5E3E4C30-F7FF-4DCE-AE1B-913AB8B1C8CB}"/>
              </a:ext>
            </a:extLst>
          </p:cNvPr>
          <p:cNvSpPr>
            <a:spLocks noGrp="1"/>
          </p:cNvSpPr>
          <p:nvPr>
            <p:ph idx="1"/>
          </p:nvPr>
        </p:nvSpPr>
        <p:spPr>
          <a:xfrm>
            <a:off x="1393371" y="1825625"/>
            <a:ext cx="9405257" cy="4351338"/>
          </a:xfrm>
        </p:spPr>
        <p:txBody>
          <a:bodyPr vert="horz" lIns="91440" tIns="45720" rIns="91440" bIns="45720" rtlCol="0" anchor="t">
            <a:normAutofit/>
          </a:bodyPr>
          <a:lstStyle/>
          <a:p>
            <a:r>
              <a:rPr lang="en-US" b="0" dirty="0">
                <a:latin typeface="Calibri"/>
                <a:cs typeface="Calibri"/>
              </a:rPr>
              <a:t>Build leadership </a:t>
            </a:r>
          </a:p>
          <a:p>
            <a:r>
              <a:rPr lang="en-US" b="0" dirty="0">
                <a:latin typeface="Calibri"/>
                <a:cs typeface="Calibri"/>
              </a:rPr>
              <a:t>Analyze and advocate on issues impacting people with HIV</a:t>
            </a:r>
            <a:endParaRPr lang="en-US" dirty="0">
              <a:latin typeface="Calibri"/>
              <a:cs typeface="Calibri"/>
            </a:endParaRPr>
          </a:p>
          <a:p>
            <a:r>
              <a:rPr lang="en-US" b="0" dirty="0">
                <a:latin typeface="Calibri"/>
                <a:cs typeface="Calibri"/>
              </a:rPr>
              <a:t>Organize and mobilize </a:t>
            </a:r>
          </a:p>
          <a:p>
            <a:r>
              <a:rPr lang="en-US" b="0" dirty="0">
                <a:latin typeface="Calibri"/>
                <a:cs typeface="Calibri"/>
              </a:rPr>
              <a:t>Change the story and who's telling it</a:t>
            </a:r>
          </a:p>
          <a:p>
            <a:pPr marL="0" indent="0">
              <a:buNone/>
            </a:pPr>
            <a:endParaRPr lang="en-US" b="0" dirty="0">
              <a:latin typeface="Calibri"/>
              <a:cs typeface="Calibri"/>
            </a:endParaRPr>
          </a:p>
          <a:p>
            <a:endParaRPr lang="en-US" b="0" dirty="0">
              <a:latin typeface="Calibri"/>
              <a:cs typeface="Calibri"/>
            </a:endParaRPr>
          </a:p>
          <a:p>
            <a:pPr marL="0" indent="0">
              <a:buNone/>
            </a:pPr>
            <a:r>
              <a:rPr lang="en-US" b="0" dirty="0">
                <a:latin typeface="Calibri"/>
                <a:cs typeface="Calibri"/>
              </a:rPr>
              <a:t>Our work is grounded in racial, gender, and economic justice</a:t>
            </a:r>
          </a:p>
          <a:p>
            <a:endParaRPr lang="en-US" b="0" dirty="0">
              <a:latin typeface="Calibri"/>
              <a:cs typeface="Calibri"/>
            </a:endParaRPr>
          </a:p>
          <a:p>
            <a:endParaRPr lang="en-US" dirty="0"/>
          </a:p>
          <a:p>
            <a:endParaRPr lang="en-US" dirty="0"/>
          </a:p>
          <a:p>
            <a:endParaRPr lang="en-US" dirty="0"/>
          </a:p>
        </p:txBody>
      </p:sp>
    </p:spTree>
    <p:extLst>
      <p:ext uri="{BB962C8B-B14F-4D97-AF65-F5344CB8AC3E}">
        <p14:creationId xmlns:p14="http://schemas.microsoft.com/office/powerpoint/2010/main" val="1594414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C8FD9-6DCA-4C0B-8823-217841746FF0}"/>
              </a:ext>
            </a:extLst>
          </p:cNvPr>
          <p:cNvSpPr>
            <a:spLocks noGrp="1"/>
          </p:cNvSpPr>
          <p:nvPr>
            <p:ph type="title"/>
          </p:nvPr>
        </p:nvSpPr>
        <p:spPr/>
        <p:txBody>
          <a:bodyPr/>
          <a:lstStyle/>
          <a:p>
            <a:r>
              <a:rPr lang="en-US" dirty="0"/>
              <a:t>National Women and Girls HIV/AIDS Awareness Day</a:t>
            </a:r>
          </a:p>
        </p:txBody>
      </p:sp>
      <p:pic>
        <p:nvPicPr>
          <p:cNvPr id="4" name="Content Placeholder 3">
            <a:extLst>
              <a:ext uri="{FF2B5EF4-FFF2-40B4-BE49-F238E27FC236}">
                <a16:creationId xmlns:a16="http://schemas.microsoft.com/office/drawing/2014/main" id="{7716A2F3-73F1-44DA-B72E-2A2B041F9A6F}"/>
              </a:ext>
            </a:extLst>
          </p:cNvPr>
          <p:cNvPicPr>
            <a:picLocks noGrp="1" noChangeAspect="1"/>
          </p:cNvPicPr>
          <p:nvPr>
            <p:ph idx="1"/>
          </p:nvPr>
        </p:nvPicPr>
        <p:blipFill>
          <a:blip r:embed="rId3"/>
          <a:stretch>
            <a:fillRect/>
          </a:stretch>
        </p:blipFill>
        <p:spPr>
          <a:xfrm>
            <a:off x="7812414" y="1368425"/>
            <a:ext cx="2815571" cy="4351338"/>
          </a:xfrm>
          <a:prstGeom prst="rect">
            <a:avLst/>
          </a:prstGeom>
        </p:spPr>
      </p:pic>
      <p:pic>
        <p:nvPicPr>
          <p:cNvPr id="5" name="Picture 4">
            <a:extLst>
              <a:ext uri="{FF2B5EF4-FFF2-40B4-BE49-F238E27FC236}">
                <a16:creationId xmlns:a16="http://schemas.microsoft.com/office/drawing/2014/main" id="{06F5A3CD-8022-40CE-A479-6B382DCE73EB}"/>
              </a:ext>
            </a:extLst>
          </p:cNvPr>
          <p:cNvPicPr>
            <a:picLocks noChangeAspect="1"/>
          </p:cNvPicPr>
          <p:nvPr/>
        </p:nvPicPr>
        <p:blipFill>
          <a:blip r:embed="rId4"/>
          <a:stretch>
            <a:fillRect/>
          </a:stretch>
        </p:blipFill>
        <p:spPr>
          <a:xfrm>
            <a:off x="2218921" y="1689328"/>
            <a:ext cx="4212772" cy="4212772"/>
          </a:xfrm>
          <a:prstGeom prst="rect">
            <a:avLst/>
          </a:prstGeom>
        </p:spPr>
      </p:pic>
    </p:spTree>
    <p:extLst>
      <p:ext uri="{BB962C8B-B14F-4D97-AF65-F5344CB8AC3E}">
        <p14:creationId xmlns:p14="http://schemas.microsoft.com/office/powerpoint/2010/main" val="93579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0EE6-8130-4D0C-8BE8-9F400BBF2E77}"/>
              </a:ext>
            </a:extLst>
          </p:cNvPr>
          <p:cNvSpPr>
            <a:spLocks noGrp="1"/>
          </p:cNvSpPr>
          <p:nvPr>
            <p:ph type="title"/>
          </p:nvPr>
        </p:nvSpPr>
        <p:spPr/>
        <p:txBody>
          <a:bodyPr/>
          <a:lstStyle/>
          <a:p>
            <a:r>
              <a:rPr lang="en-US" dirty="0">
                <a:latin typeface="Myriad Pro"/>
              </a:rPr>
              <a:t>Why is Health Care Important ?</a:t>
            </a:r>
          </a:p>
        </p:txBody>
      </p:sp>
      <p:pic>
        <p:nvPicPr>
          <p:cNvPr id="4" name="Content Placeholder 3">
            <a:extLst>
              <a:ext uri="{FF2B5EF4-FFF2-40B4-BE49-F238E27FC236}">
                <a16:creationId xmlns:a16="http://schemas.microsoft.com/office/drawing/2014/main" id="{A7734DF7-72EA-42BC-846B-7AAFAB805EC6}"/>
              </a:ext>
            </a:extLst>
          </p:cNvPr>
          <p:cNvPicPr>
            <a:picLocks noGrp="1" noChangeAspect="1"/>
          </p:cNvPicPr>
          <p:nvPr>
            <p:ph idx="1"/>
          </p:nvPr>
        </p:nvPicPr>
        <p:blipFill>
          <a:blip r:embed="rId3"/>
          <a:stretch>
            <a:fillRect/>
          </a:stretch>
        </p:blipFill>
        <p:spPr>
          <a:xfrm>
            <a:off x="5135236" y="1379311"/>
            <a:ext cx="5492042" cy="4351338"/>
          </a:xfrm>
          <a:prstGeom prst="rect">
            <a:avLst/>
          </a:prstGeom>
        </p:spPr>
      </p:pic>
    </p:spTree>
    <p:extLst>
      <p:ext uri="{BB962C8B-B14F-4D97-AF65-F5344CB8AC3E}">
        <p14:creationId xmlns:p14="http://schemas.microsoft.com/office/powerpoint/2010/main" val="892719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6265A-9E50-407B-AA6C-C77CBB7BCA9C}"/>
              </a:ext>
            </a:extLst>
          </p:cNvPr>
          <p:cNvSpPr>
            <a:spLocks noGrp="1"/>
          </p:cNvSpPr>
          <p:nvPr>
            <p:ph type="title"/>
          </p:nvPr>
        </p:nvSpPr>
        <p:spPr/>
        <p:txBody>
          <a:bodyPr/>
          <a:lstStyle/>
          <a:p>
            <a:r>
              <a:rPr lang="en-US" dirty="0"/>
              <a:t>History of Health Care in the United States </a:t>
            </a:r>
          </a:p>
        </p:txBody>
      </p:sp>
      <p:sp>
        <p:nvSpPr>
          <p:cNvPr id="3" name="Content Placeholder 2">
            <a:extLst>
              <a:ext uri="{FF2B5EF4-FFF2-40B4-BE49-F238E27FC236}">
                <a16:creationId xmlns:a16="http://schemas.microsoft.com/office/drawing/2014/main" id="{A7FC29F2-8077-4270-81EF-BF30A937C031}"/>
              </a:ext>
            </a:extLst>
          </p:cNvPr>
          <p:cNvSpPr>
            <a:spLocks noGrp="1"/>
          </p:cNvSpPr>
          <p:nvPr>
            <p:ph idx="1"/>
          </p:nvPr>
        </p:nvSpPr>
        <p:spPr>
          <a:xfrm>
            <a:off x="3409950" y="1849437"/>
            <a:ext cx="4502944" cy="3172620"/>
          </a:xfrm>
        </p:spPr>
        <p:txBody>
          <a:bodyPr/>
          <a:lstStyle/>
          <a:p>
            <a:r>
              <a:rPr lang="en-US" dirty="0"/>
              <a:t>1920 and before</a:t>
            </a:r>
          </a:p>
          <a:p>
            <a:r>
              <a:rPr lang="en-US" dirty="0"/>
              <a:t>Great Depression</a:t>
            </a:r>
          </a:p>
          <a:p>
            <a:r>
              <a:rPr lang="en-US" dirty="0"/>
              <a:t>Medicare/Medicaid</a:t>
            </a:r>
          </a:p>
          <a:p>
            <a:r>
              <a:rPr lang="en-US" dirty="0"/>
              <a:t>Social Security</a:t>
            </a:r>
          </a:p>
          <a:p>
            <a:r>
              <a:rPr lang="en-US" dirty="0"/>
              <a:t>ACA</a:t>
            </a:r>
          </a:p>
          <a:p>
            <a:r>
              <a:rPr lang="en-US" dirty="0"/>
              <a:t>Now ???</a:t>
            </a:r>
          </a:p>
        </p:txBody>
      </p:sp>
    </p:spTree>
    <p:extLst>
      <p:ext uri="{BB962C8B-B14F-4D97-AF65-F5344CB8AC3E}">
        <p14:creationId xmlns:p14="http://schemas.microsoft.com/office/powerpoint/2010/main" val="1900034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PWN Powerpoint Template" id="{DFEC93C5-5B2D-FB4E-B4C9-168C3393B0DF}" vid="{F6A40E0E-DDEF-A74B-B3A4-7E764DB477A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PWN Powerpoint Template" id="{DFEC93C5-5B2D-FB4E-B4C9-168C3393B0DF}" vid="{DE2B1FE6-724C-2546-A4B2-A780D26331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2485</Words>
  <Application>Microsoft Office PowerPoint</Application>
  <PresentationFormat>Widescreen</PresentationFormat>
  <Paragraphs>231</Paragraphs>
  <Slides>29</Slides>
  <Notes>22</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    National Women and Girls HIV/AIDS Awareness Day   Demand Health Care for All- Be a  #HealthCareVoter</vt:lpstr>
      <vt:lpstr>Logistics</vt:lpstr>
      <vt:lpstr>PowerPoint Presentation</vt:lpstr>
      <vt:lpstr>Agenda</vt:lpstr>
      <vt:lpstr>About Positive Women’s Network-USA</vt:lpstr>
      <vt:lpstr>What We Do</vt:lpstr>
      <vt:lpstr>National Women and Girls HIV/AIDS Awareness Day</vt:lpstr>
      <vt:lpstr>Why is Health Care Important ?</vt:lpstr>
      <vt:lpstr>History of Health Care in the United States </vt:lpstr>
      <vt:lpstr>What we deserve</vt:lpstr>
      <vt:lpstr>PowerPoint Presentation</vt:lpstr>
      <vt:lpstr>We are paying the most…</vt:lpstr>
      <vt:lpstr>We are paying the most…</vt:lpstr>
      <vt:lpstr>PowerPoint Presentation</vt:lpstr>
      <vt:lpstr>PowerPoint Presentation</vt:lpstr>
      <vt:lpstr>Getting to Universal Health Care</vt:lpstr>
      <vt:lpstr>PowerPoint Presentation</vt:lpstr>
      <vt:lpstr>Impact on Women Living with HIV</vt:lpstr>
      <vt:lpstr>Moving from Your Brain to your Heart</vt:lpstr>
      <vt:lpstr>How Do We Talk about Health Care?</vt:lpstr>
      <vt:lpstr>Tana Pradia</vt:lpstr>
      <vt:lpstr>Roxanne Glapion</vt:lpstr>
      <vt:lpstr>PowerPoint Presentation</vt:lpstr>
      <vt:lpstr>So what does it mean to be a #HealthcareVoter?</vt:lpstr>
      <vt:lpstr>What does it mean to be a #HealthCareVoter? Part 2</vt:lpstr>
      <vt:lpstr>Sign Me Up to Be a #HealthCareVoter</vt:lpstr>
      <vt:lpstr>???</vt:lpstr>
      <vt:lpstr>Last Thoughts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National Women and Girls HIV/AIDS Awareness Day   Health Care for All- #HealthCareVoter</dc:title>
  <dc:creator>Barb Cardell</dc:creator>
  <cp:lastModifiedBy>Barb Cardell</cp:lastModifiedBy>
  <cp:revision>113</cp:revision>
  <dcterms:created xsi:type="dcterms:W3CDTF">2020-03-04T17:37:21Z</dcterms:created>
  <dcterms:modified xsi:type="dcterms:W3CDTF">2020-03-05T20:53:05Z</dcterms:modified>
</cp:coreProperties>
</file>