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2.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3.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6"/>
  </p:notesMasterIdLst>
  <p:sldIdLst>
    <p:sldId id="276" r:id="rId3"/>
    <p:sldId id="284" r:id="rId4"/>
    <p:sldId id="274" r:id="rId5"/>
    <p:sldId id="283" r:id="rId6"/>
    <p:sldId id="302" r:id="rId7"/>
    <p:sldId id="289" r:id="rId8"/>
    <p:sldId id="285" r:id="rId9"/>
    <p:sldId id="301" r:id="rId10"/>
    <p:sldId id="311" r:id="rId11"/>
    <p:sldId id="315" r:id="rId12"/>
    <p:sldId id="299" r:id="rId13"/>
    <p:sldId id="288" r:id="rId14"/>
    <p:sldId id="262" r:id="rId15"/>
    <p:sldId id="280" r:id="rId16"/>
    <p:sldId id="294" r:id="rId17"/>
    <p:sldId id="295" r:id="rId18"/>
    <p:sldId id="296" r:id="rId19"/>
    <p:sldId id="312" r:id="rId20"/>
    <p:sldId id="314" r:id="rId21"/>
    <p:sldId id="300" r:id="rId22"/>
    <p:sldId id="297" r:id="rId23"/>
    <p:sldId id="309" r:id="rId24"/>
    <p:sldId id="286" r:id="rId25"/>
    <p:sldId id="303" r:id="rId26"/>
    <p:sldId id="304" r:id="rId27"/>
    <p:sldId id="305" r:id="rId28"/>
    <p:sldId id="307" r:id="rId29"/>
    <p:sldId id="308" r:id="rId30"/>
    <p:sldId id="267" r:id="rId31"/>
    <p:sldId id="306" r:id="rId32"/>
    <p:sldId id="273" r:id="rId33"/>
    <p:sldId id="316" r:id="rId34"/>
    <p:sldId id="31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5"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2B7B"/>
    <a:srgbClr val="F7F7F7"/>
    <a:srgbClr val="F5F5F5"/>
    <a:srgbClr val="F3F3F3"/>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p:restoredTop sz="82629"/>
  </p:normalViewPr>
  <p:slideViewPr>
    <p:cSldViewPr snapToGrid="0" snapToObjects="1" showGuides="1">
      <p:cViewPr varScale="1">
        <p:scale>
          <a:sx n="75" d="100"/>
          <a:sy n="75" d="100"/>
        </p:scale>
        <p:origin x="135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13T12:49:15.305" idx="3">
    <p:pos x="10" y="10"/>
    <p:text>We also need to tell them what they need to know - when'd does your legislature meet, how long, what is the process/timeine, what are the rules to get involved? Is there an advocacy day in your area? etc</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13T12:50:29.946" idx="4">
    <p:pos x="10" y="10"/>
    <p:text>They can look around in there area for existing groups by demographic or issue based.</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1-13T12:53:03.763" idx="5">
    <p:pos x="10" y="10"/>
    <p:text>It might be helpful to have a member share 3-5 on what they did, set up bill alerts, etc</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783BB-2881-194B-A93F-768FEED3B5A8}" type="datetimeFigureOut">
              <a:rPr lang="en-US" smtClean="0"/>
              <a:t>11/16/20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4E219-1CDD-5F46-A9C4-02DA4BB254FC}" type="slidenum">
              <a:rPr lang="en-US" smtClean="0"/>
              <a:t>‹#›</a:t>
            </a:fld>
            <a:endParaRPr lang="en-US"/>
          </a:p>
        </p:txBody>
      </p:sp>
    </p:spTree>
    <p:extLst>
      <p:ext uri="{BB962C8B-B14F-4D97-AF65-F5344CB8AC3E}">
        <p14:creationId xmlns:p14="http://schemas.microsoft.com/office/powerpoint/2010/main" val="214000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openstates.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1</a:t>
            </a:fld>
            <a:endParaRPr lang="en-US"/>
          </a:p>
        </p:txBody>
      </p:sp>
    </p:spTree>
    <p:extLst>
      <p:ext uri="{BB962C8B-B14F-4D97-AF65-F5344CB8AC3E}">
        <p14:creationId xmlns:p14="http://schemas.microsoft.com/office/powerpoint/2010/main" val="1623121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issues would you like to see addressed in your state's next legislative session?</a:t>
            </a:r>
          </a:p>
          <a:p>
            <a:r>
              <a:rPr lang="en-US" dirty="0"/>
              <a:t>https://</a:t>
            </a:r>
            <a:r>
              <a:rPr lang="en-US" dirty="0" err="1"/>
              <a:t>www.polleverywhere.com</a:t>
            </a:r>
            <a:r>
              <a:rPr lang="en-US" dirty="0"/>
              <a:t>/</a:t>
            </a:r>
            <a:r>
              <a:rPr lang="en-US" dirty="0" err="1"/>
              <a:t>free_text_polls</a:t>
            </a:r>
            <a:r>
              <a:rPr lang="en-US" dirty="0"/>
              <a:t>/YGkzjGMH5sJT6t8KJBFW7</a:t>
            </a:r>
          </a:p>
        </p:txBody>
      </p:sp>
      <p:sp>
        <p:nvSpPr>
          <p:cNvPr id="4" name="Slide Number Placeholder 3"/>
          <p:cNvSpPr>
            <a:spLocks noGrp="1"/>
          </p:cNvSpPr>
          <p:nvPr>
            <p:ph type="sldNum" sz="quarter" idx="5"/>
          </p:nvPr>
        </p:nvSpPr>
        <p:spPr/>
        <p:txBody>
          <a:bodyPr/>
          <a:lstStyle/>
          <a:p>
            <a:fld id="{79D4E219-1CDD-5F46-A9C4-02DA4BB254FC}" type="slidenum">
              <a:rPr lang="en-US" smtClean="0"/>
              <a:t>10</a:t>
            </a:fld>
            <a:endParaRPr lang="en-US"/>
          </a:p>
        </p:txBody>
      </p:sp>
    </p:spTree>
    <p:extLst>
      <p:ext uri="{BB962C8B-B14F-4D97-AF65-F5344CB8AC3E}">
        <p14:creationId xmlns:p14="http://schemas.microsoft.com/office/powerpoint/2010/main" val="1076555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4E219-1CDD-5F46-A9C4-02DA4BB254FC}" type="slidenum">
              <a:rPr lang="en-US" smtClean="0"/>
              <a:t>11</a:t>
            </a:fld>
            <a:endParaRPr lang="en-US"/>
          </a:p>
        </p:txBody>
      </p:sp>
    </p:spTree>
    <p:extLst>
      <p:ext uri="{BB962C8B-B14F-4D97-AF65-F5344CB8AC3E}">
        <p14:creationId xmlns:p14="http://schemas.microsoft.com/office/powerpoint/2010/main" val="330866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4E219-1CDD-5F46-A9C4-02DA4BB254FC}" type="slidenum">
              <a:rPr lang="en-US" smtClean="0"/>
              <a:t>12</a:t>
            </a:fld>
            <a:endParaRPr lang="en-US"/>
          </a:p>
        </p:txBody>
      </p:sp>
    </p:spTree>
    <p:extLst>
      <p:ext uri="{BB962C8B-B14F-4D97-AF65-F5344CB8AC3E}">
        <p14:creationId xmlns:p14="http://schemas.microsoft.com/office/powerpoint/2010/main" val="3565216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13</a:t>
            </a:fld>
            <a:endParaRPr lang="en-US"/>
          </a:p>
        </p:txBody>
      </p:sp>
    </p:spTree>
    <p:extLst>
      <p:ext uri="{BB962C8B-B14F-4D97-AF65-F5344CB8AC3E}">
        <p14:creationId xmlns:p14="http://schemas.microsoft.com/office/powerpoint/2010/main" val="1293411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9060" indent="-339060">
              <a:buFont typeface="Arial" charset="0"/>
              <a:buChar char="•"/>
              <a:defRPr/>
            </a:pPr>
            <a:r>
              <a:rPr lang="en-US" dirty="0">
                <a:cs typeface="Gotham Book" pitchFamily="50" charset="0"/>
              </a:rPr>
              <a:t>Form coalitions with interested groups such as other GSA’s and school clubs, educators, community groups like teacher’s unions, PTA, nonprofits. </a:t>
            </a:r>
          </a:p>
          <a:p>
            <a:pPr marL="339060" indent="-339060">
              <a:buFont typeface="Arial" charset="0"/>
              <a:buChar char="•"/>
              <a:defRPr/>
            </a:pPr>
            <a:r>
              <a:rPr lang="en-US" dirty="0">
                <a:cs typeface="Gotham Book" pitchFamily="50" charset="0"/>
              </a:rPr>
              <a:t>Meet with lawmakers such as senators and representatives.</a:t>
            </a:r>
          </a:p>
          <a:p>
            <a:pPr marL="339060" indent="-339060">
              <a:buFont typeface="Arial" charset="0"/>
              <a:buChar char="•"/>
              <a:defRPr/>
            </a:pPr>
            <a:r>
              <a:rPr lang="en-US" dirty="0">
                <a:cs typeface="Gotham Book" pitchFamily="50" charset="0"/>
              </a:rPr>
              <a:t>Write letters to lawmakers urging them to support or oppose bills.</a:t>
            </a:r>
          </a:p>
          <a:p>
            <a:pPr marL="339060" indent="-339060">
              <a:buFont typeface="Arial" charset="0"/>
              <a:buChar char="•"/>
              <a:defRPr/>
            </a:pPr>
            <a:r>
              <a:rPr lang="en-US" dirty="0">
                <a:cs typeface="Gotham Book" pitchFamily="50" charset="0"/>
              </a:rPr>
              <a:t>Write to newspapers.</a:t>
            </a:r>
          </a:p>
          <a:p>
            <a:pPr marL="339060" indent="-339060">
              <a:buFont typeface="Arial" charset="0"/>
              <a:buChar char="•"/>
              <a:defRPr/>
            </a:pPr>
            <a:r>
              <a:rPr lang="en-US" dirty="0">
                <a:cs typeface="Gotham Book" pitchFamily="50" charset="0"/>
              </a:rPr>
              <a:t>Organize educational events such as rallies or forums.</a:t>
            </a:r>
          </a:p>
          <a:p>
            <a:pPr marL="339060" indent="-339060">
              <a:buFont typeface="Arial" charset="0"/>
              <a:buChar char="•"/>
              <a:defRPr/>
            </a:pPr>
            <a:r>
              <a:rPr lang="en-US" dirty="0">
                <a:cs typeface="Gotham Book" pitchFamily="50" charset="0"/>
              </a:rPr>
              <a:t>Testify at hearings.</a:t>
            </a:r>
          </a:p>
          <a:p>
            <a:pPr marL="339060" indent="-339060">
              <a:buFont typeface="Arial" charset="0"/>
              <a:buChar char="•"/>
              <a:defRPr/>
            </a:pPr>
            <a:r>
              <a:rPr lang="en-US" dirty="0">
                <a:cs typeface="Gotham Book" pitchFamily="50" charset="0"/>
              </a:rPr>
              <a:t>Informally speak with lawmakers</a:t>
            </a:r>
            <a:endParaRPr lang="en-US" dirty="0"/>
          </a:p>
        </p:txBody>
      </p:sp>
      <p:sp>
        <p:nvSpPr>
          <p:cNvPr id="4" name="Slide Number Placeholder 3"/>
          <p:cNvSpPr>
            <a:spLocks noGrp="1"/>
          </p:cNvSpPr>
          <p:nvPr>
            <p:ph type="sldNum" sz="quarter" idx="5"/>
          </p:nvPr>
        </p:nvSpPr>
        <p:spPr/>
        <p:txBody>
          <a:bodyPr/>
          <a:lstStyle/>
          <a:p>
            <a:fld id="{79D4E219-1CDD-5F46-A9C4-02DA4BB254FC}" type="slidenum">
              <a:rPr lang="en-US" smtClean="0"/>
              <a:t>14</a:t>
            </a:fld>
            <a:endParaRPr lang="en-US"/>
          </a:p>
        </p:txBody>
      </p:sp>
    </p:spTree>
    <p:extLst>
      <p:ext uri="{BB962C8B-B14F-4D97-AF65-F5344CB8AC3E}">
        <p14:creationId xmlns:p14="http://schemas.microsoft.com/office/powerpoint/2010/main" val="306329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back to word cloud exercise: what issues did folks want to see addressed in their state legislature and how can those issues be turned into concepts. </a:t>
            </a:r>
          </a:p>
        </p:txBody>
      </p:sp>
      <p:sp>
        <p:nvSpPr>
          <p:cNvPr id="4" name="Slide Number Placeholder 3"/>
          <p:cNvSpPr>
            <a:spLocks noGrp="1"/>
          </p:cNvSpPr>
          <p:nvPr>
            <p:ph type="sldNum" sz="quarter" idx="5"/>
          </p:nvPr>
        </p:nvSpPr>
        <p:spPr/>
        <p:txBody>
          <a:bodyPr/>
          <a:lstStyle/>
          <a:p>
            <a:fld id="{79D4E219-1CDD-5F46-A9C4-02DA4BB254FC}" type="slidenum">
              <a:rPr lang="en-US" smtClean="0"/>
              <a:t>15</a:t>
            </a:fld>
            <a:endParaRPr lang="en-US"/>
          </a:p>
        </p:txBody>
      </p:sp>
    </p:spTree>
    <p:extLst>
      <p:ext uri="{BB962C8B-B14F-4D97-AF65-F5344CB8AC3E}">
        <p14:creationId xmlns:p14="http://schemas.microsoft.com/office/powerpoint/2010/main" val="2217117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16</a:t>
            </a:fld>
            <a:endParaRPr lang="en-US"/>
          </a:p>
        </p:txBody>
      </p:sp>
    </p:spTree>
    <p:extLst>
      <p:ext uri="{BB962C8B-B14F-4D97-AF65-F5344CB8AC3E}">
        <p14:creationId xmlns:p14="http://schemas.microsoft.com/office/powerpoint/2010/main" val="1738206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17</a:t>
            </a:fld>
            <a:endParaRPr lang="en-US"/>
          </a:p>
        </p:txBody>
      </p:sp>
    </p:spTree>
    <p:extLst>
      <p:ext uri="{BB962C8B-B14F-4D97-AF65-F5344CB8AC3E}">
        <p14:creationId xmlns:p14="http://schemas.microsoft.com/office/powerpoint/2010/main" val="1836693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case NCSL site: https://</a:t>
            </a:r>
            <a:r>
              <a:rPr lang="en-US" dirty="0" err="1"/>
              <a:t>www.ncsl.org</a:t>
            </a:r>
            <a:r>
              <a:rPr lang="en-US" dirty="0"/>
              <a:t>/research/about-state-legislatures/2021-state-legislative-session-calendar.aspx</a:t>
            </a:r>
          </a:p>
        </p:txBody>
      </p:sp>
      <p:sp>
        <p:nvSpPr>
          <p:cNvPr id="4" name="Slide Number Placeholder 3"/>
          <p:cNvSpPr>
            <a:spLocks noGrp="1"/>
          </p:cNvSpPr>
          <p:nvPr>
            <p:ph type="sldNum" sz="quarter" idx="5"/>
          </p:nvPr>
        </p:nvSpPr>
        <p:spPr/>
        <p:txBody>
          <a:bodyPr/>
          <a:lstStyle/>
          <a:p>
            <a:fld id="{79D4E219-1CDD-5F46-A9C4-02DA4BB254FC}" type="slidenum">
              <a:rPr lang="en-US" smtClean="0"/>
              <a:t>18</a:t>
            </a:fld>
            <a:endParaRPr lang="en-US"/>
          </a:p>
        </p:txBody>
      </p:sp>
    </p:spTree>
    <p:extLst>
      <p:ext uri="{BB962C8B-B14F-4D97-AF65-F5344CB8AC3E}">
        <p14:creationId xmlns:p14="http://schemas.microsoft.com/office/powerpoint/2010/main" val="622374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Showcase: </a:t>
            </a:r>
            <a:r>
              <a:rPr lang="en-US" dirty="0">
                <a:hlinkClick r:id="rId3"/>
              </a:rPr>
              <a:t>https://openstates.org/</a:t>
            </a:r>
            <a:endParaRPr lang="en-US" dirty="0"/>
          </a:p>
          <a:p>
            <a:endParaRPr lang="en-US" dirty="0"/>
          </a:p>
        </p:txBody>
      </p:sp>
      <p:sp>
        <p:nvSpPr>
          <p:cNvPr id="4" name="Slide Number Placeholder 3"/>
          <p:cNvSpPr>
            <a:spLocks noGrp="1"/>
          </p:cNvSpPr>
          <p:nvPr>
            <p:ph type="sldNum" sz="quarter" idx="5"/>
          </p:nvPr>
        </p:nvSpPr>
        <p:spPr/>
        <p:txBody>
          <a:bodyPr/>
          <a:lstStyle/>
          <a:p>
            <a:fld id="{79D4E219-1CDD-5F46-A9C4-02DA4BB254FC}" type="slidenum">
              <a:rPr lang="en-US" smtClean="0"/>
              <a:t>19</a:t>
            </a:fld>
            <a:endParaRPr lang="en-US"/>
          </a:p>
        </p:txBody>
      </p:sp>
    </p:spTree>
    <p:extLst>
      <p:ext uri="{BB962C8B-B14F-4D97-AF65-F5344CB8AC3E}">
        <p14:creationId xmlns:p14="http://schemas.microsoft.com/office/powerpoint/2010/main" val="2405641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2</a:t>
            </a:fld>
            <a:endParaRPr lang="en-US"/>
          </a:p>
        </p:txBody>
      </p:sp>
    </p:spTree>
    <p:extLst>
      <p:ext uri="{BB962C8B-B14F-4D97-AF65-F5344CB8AC3E}">
        <p14:creationId xmlns:p14="http://schemas.microsoft.com/office/powerpoint/2010/main" val="2100192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20</a:t>
            </a:fld>
            <a:endParaRPr lang="en-US"/>
          </a:p>
        </p:txBody>
      </p:sp>
    </p:spTree>
    <p:extLst>
      <p:ext uri="{BB962C8B-B14F-4D97-AF65-F5344CB8AC3E}">
        <p14:creationId xmlns:p14="http://schemas.microsoft.com/office/powerpoint/2010/main" val="3287143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aspects of our system of government is that it is representative—those who make our laws represent us. But how can they represent us unless we let them know what we are thinking? We can and should remind leaders of their responsibilities to their constituents and offer them constructive ideas. If we do, we can bring about  policy changes. It’s not a difficult thing to do, and it doesn’t take a lot of time. It just takes the will to act and speak out for yourself and on behalf of those who may not be able to speak for themselves. </a:t>
            </a:r>
          </a:p>
        </p:txBody>
      </p:sp>
      <p:sp>
        <p:nvSpPr>
          <p:cNvPr id="4" name="Slide Number Placeholder 3"/>
          <p:cNvSpPr>
            <a:spLocks noGrp="1"/>
          </p:cNvSpPr>
          <p:nvPr>
            <p:ph type="sldNum" sz="quarter" idx="5"/>
          </p:nvPr>
        </p:nvSpPr>
        <p:spPr/>
        <p:txBody>
          <a:bodyPr/>
          <a:lstStyle/>
          <a:p>
            <a:fld id="{79D4E219-1CDD-5F46-A9C4-02DA4BB254FC}" type="slidenum">
              <a:rPr lang="en-US" smtClean="0"/>
              <a:t>21</a:t>
            </a:fld>
            <a:endParaRPr lang="en-US"/>
          </a:p>
        </p:txBody>
      </p:sp>
    </p:spTree>
    <p:extLst>
      <p:ext uri="{BB962C8B-B14F-4D97-AF65-F5344CB8AC3E}">
        <p14:creationId xmlns:p14="http://schemas.microsoft.com/office/powerpoint/2010/main" val="184224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22</a:t>
            </a:fld>
            <a:endParaRPr lang="en-US"/>
          </a:p>
        </p:txBody>
      </p:sp>
    </p:spTree>
    <p:extLst>
      <p:ext uri="{BB962C8B-B14F-4D97-AF65-F5344CB8AC3E}">
        <p14:creationId xmlns:p14="http://schemas.microsoft.com/office/powerpoint/2010/main" val="2110637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4E219-1CDD-5F46-A9C4-02DA4BB254FC}" type="slidenum">
              <a:rPr lang="en-US" smtClean="0"/>
              <a:t>23</a:t>
            </a:fld>
            <a:endParaRPr lang="en-US"/>
          </a:p>
        </p:txBody>
      </p:sp>
    </p:spTree>
    <p:extLst>
      <p:ext uri="{BB962C8B-B14F-4D97-AF65-F5344CB8AC3E}">
        <p14:creationId xmlns:p14="http://schemas.microsoft.com/office/powerpoint/2010/main" val="3398924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24</a:t>
            </a:fld>
            <a:endParaRPr lang="en-US"/>
          </a:p>
        </p:txBody>
      </p:sp>
    </p:spTree>
    <p:extLst>
      <p:ext uri="{BB962C8B-B14F-4D97-AF65-F5344CB8AC3E}">
        <p14:creationId xmlns:p14="http://schemas.microsoft.com/office/powerpoint/2010/main" val="451829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25</a:t>
            </a:fld>
            <a:endParaRPr lang="en-US"/>
          </a:p>
        </p:txBody>
      </p:sp>
    </p:spTree>
    <p:extLst>
      <p:ext uri="{BB962C8B-B14F-4D97-AF65-F5344CB8AC3E}">
        <p14:creationId xmlns:p14="http://schemas.microsoft.com/office/powerpoint/2010/main" val="1295858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26</a:t>
            </a:fld>
            <a:endParaRPr lang="en-US"/>
          </a:p>
        </p:txBody>
      </p:sp>
    </p:spTree>
    <p:extLst>
      <p:ext uri="{BB962C8B-B14F-4D97-AF65-F5344CB8AC3E}">
        <p14:creationId xmlns:p14="http://schemas.microsoft.com/office/powerpoint/2010/main" val="3704643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case examples of PWN members doing state </a:t>
            </a:r>
            <a:r>
              <a:rPr lang="en-US" dirty="0" err="1"/>
              <a:t>lege</a:t>
            </a:r>
            <a:r>
              <a:rPr lang="en-US" dirty="0"/>
              <a:t> work; sharing their success. </a:t>
            </a:r>
          </a:p>
        </p:txBody>
      </p:sp>
      <p:sp>
        <p:nvSpPr>
          <p:cNvPr id="4" name="Slide Number Placeholder 3"/>
          <p:cNvSpPr>
            <a:spLocks noGrp="1"/>
          </p:cNvSpPr>
          <p:nvPr>
            <p:ph type="sldNum" sz="quarter" idx="5"/>
          </p:nvPr>
        </p:nvSpPr>
        <p:spPr/>
        <p:txBody>
          <a:bodyPr/>
          <a:lstStyle/>
          <a:p>
            <a:fld id="{79D4E219-1CDD-5F46-A9C4-02DA4BB254FC}" type="slidenum">
              <a:rPr lang="en-US" smtClean="0"/>
              <a:t>27</a:t>
            </a:fld>
            <a:endParaRPr lang="en-US"/>
          </a:p>
        </p:txBody>
      </p:sp>
    </p:spTree>
    <p:extLst>
      <p:ext uri="{BB962C8B-B14F-4D97-AF65-F5344CB8AC3E}">
        <p14:creationId xmlns:p14="http://schemas.microsoft.com/office/powerpoint/2010/main" val="1185385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Virginia crim bill in 2020 VA session as an example of providing testimony and forming a coalition to introduce a community informed and led bill. </a:t>
            </a:r>
          </a:p>
        </p:txBody>
      </p:sp>
      <p:sp>
        <p:nvSpPr>
          <p:cNvPr id="4" name="Slide Number Placeholder 3"/>
          <p:cNvSpPr>
            <a:spLocks noGrp="1"/>
          </p:cNvSpPr>
          <p:nvPr>
            <p:ph type="sldNum" sz="quarter" idx="5"/>
          </p:nvPr>
        </p:nvSpPr>
        <p:spPr/>
        <p:txBody>
          <a:bodyPr/>
          <a:lstStyle/>
          <a:p>
            <a:fld id="{79D4E219-1CDD-5F46-A9C4-02DA4BB254FC}" type="slidenum">
              <a:rPr lang="en-US" smtClean="0"/>
              <a:t>28</a:t>
            </a:fld>
            <a:endParaRPr lang="en-US"/>
          </a:p>
        </p:txBody>
      </p:sp>
    </p:spTree>
    <p:extLst>
      <p:ext uri="{BB962C8B-B14F-4D97-AF65-F5344CB8AC3E}">
        <p14:creationId xmlns:p14="http://schemas.microsoft.com/office/powerpoint/2010/main" val="2371468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session-length advocacy work by the TX strike force-–highlighting advocacy day as a form of </a:t>
            </a:r>
            <a:r>
              <a:rPr lang="en-US" dirty="0" err="1"/>
              <a:t>lege</a:t>
            </a:r>
            <a:r>
              <a:rPr lang="en-US" dirty="0"/>
              <a:t> advocacy.</a:t>
            </a:r>
          </a:p>
        </p:txBody>
      </p:sp>
      <p:sp>
        <p:nvSpPr>
          <p:cNvPr id="4" name="Slide Number Placeholder 3"/>
          <p:cNvSpPr>
            <a:spLocks noGrp="1"/>
          </p:cNvSpPr>
          <p:nvPr>
            <p:ph type="sldNum" sz="quarter" idx="5"/>
          </p:nvPr>
        </p:nvSpPr>
        <p:spPr/>
        <p:txBody>
          <a:bodyPr/>
          <a:lstStyle/>
          <a:p>
            <a:fld id="{79D4E219-1CDD-5F46-A9C4-02DA4BB254FC}" type="slidenum">
              <a:rPr lang="en-US" smtClean="0"/>
              <a:t>29</a:t>
            </a:fld>
            <a:endParaRPr lang="en-US"/>
          </a:p>
        </p:txBody>
      </p:sp>
    </p:spTree>
    <p:extLst>
      <p:ext uri="{BB962C8B-B14F-4D97-AF65-F5344CB8AC3E}">
        <p14:creationId xmlns:p14="http://schemas.microsoft.com/office/powerpoint/2010/main" val="356957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3</a:t>
            </a:fld>
            <a:endParaRPr lang="en-US"/>
          </a:p>
        </p:txBody>
      </p:sp>
    </p:spTree>
    <p:extLst>
      <p:ext uri="{BB962C8B-B14F-4D97-AF65-F5344CB8AC3E}">
        <p14:creationId xmlns:p14="http://schemas.microsoft.com/office/powerpoint/2010/main" val="1381540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30</a:t>
            </a:fld>
            <a:endParaRPr lang="en-US"/>
          </a:p>
        </p:txBody>
      </p:sp>
    </p:spTree>
    <p:extLst>
      <p:ext uri="{BB962C8B-B14F-4D97-AF65-F5344CB8AC3E}">
        <p14:creationId xmlns:p14="http://schemas.microsoft.com/office/powerpoint/2010/main" val="3136259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31</a:t>
            </a:fld>
            <a:endParaRPr lang="en-US"/>
          </a:p>
        </p:txBody>
      </p:sp>
    </p:spTree>
    <p:extLst>
      <p:ext uri="{BB962C8B-B14F-4D97-AF65-F5344CB8AC3E}">
        <p14:creationId xmlns:p14="http://schemas.microsoft.com/office/powerpoint/2010/main" val="3691305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33</a:t>
            </a:fld>
            <a:endParaRPr lang="en-US"/>
          </a:p>
        </p:txBody>
      </p:sp>
    </p:spTree>
    <p:extLst>
      <p:ext uri="{BB962C8B-B14F-4D97-AF65-F5344CB8AC3E}">
        <p14:creationId xmlns:p14="http://schemas.microsoft.com/office/powerpoint/2010/main" val="1817110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4</a:t>
            </a:fld>
            <a:endParaRPr lang="en-US"/>
          </a:p>
        </p:txBody>
      </p:sp>
    </p:spTree>
    <p:extLst>
      <p:ext uri="{BB962C8B-B14F-4D97-AF65-F5344CB8AC3E}">
        <p14:creationId xmlns:p14="http://schemas.microsoft.com/office/powerpoint/2010/main" val="416564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folks 2 minute to take poll and a minute to go over poll results. </a:t>
            </a:r>
          </a:p>
        </p:txBody>
      </p:sp>
      <p:sp>
        <p:nvSpPr>
          <p:cNvPr id="4" name="Slide Number Placeholder 3"/>
          <p:cNvSpPr>
            <a:spLocks noGrp="1"/>
          </p:cNvSpPr>
          <p:nvPr>
            <p:ph type="sldNum" sz="quarter" idx="5"/>
          </p:nvPr>
        </p:nvSpPr>
        <p:spPr/>
        <p:txBody>
          <a:bodyPr/>
          <a:lstStyle/>
          <a:p>
            <a:fld id="{79D4E219-1CDD-5F46-A9C4-02DA4BB254FC}" type="slidenum">
              <a:rPr lang="en-US" smtClean="0"/>
              <a:t>5</a:t>
            </a:fld>
            <a:endParaRPr lang="en-US"/>
          </a:p>
        </p:txBody>
      </p:sp>
    </p:spTree>
    <p:extLst>
      <p:ext uri="{BB962C8B-B14F-4D97-AF65-F5344CB8AC3E}">
        <p14:creationId xmlns:p14="http://schemas.microsoft.com/office/powerpoint/2010/main" val="3367044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types of issues addressed in state legislatures via news article highlights. </a:t>
            </a:r>
          </a:p>
          <a:p>
            <a:endParaRPr lang="en-US" dirty="0"/>
          </a:p>
        </p:txBody>
      </p:sp>
      <p:sp>
        <p:nvSpPr>
          <p:cNvPr id="4" name="Slide Number Placeholder 3"/>
          <p:cNvSpPr>
            <a:spLocks noGrp="1"/>
          </p:cNvSpPr>
          <p:nvPr>
            <p:ph type="sldNum" sz="quarter" idx="5"/>
          </p:nvPr>
        </p:nvSpPr>
        <p:spPr/>
        <p:txBody>
          <a:bodyPr/>
          <a:lstStyle/>
          <a:p>
            <a:fld id="{79D4E219-1CDD-5F46-A9C4-02DA4BB254FC}" type="slidenum">
              <a:rPr lang="en-US" smtClean="0"/>
              <a:t>6</a:t>
            </a:fld>
            <a:endParaRPr lang="en-US"/>
          </a:p>
        </p:txBody>
      </p:sp>
    </p:spTree>
    <p:extLst>
      <p:ext uri="{BB962C8B-B14F-4D97-AF65-F5344CB8AC3E}">
        <p14:creationId xmlns:p14="http://schemas.microsoft.com/office/powerpoint/2010/main" val="154773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4E219-1CDD-5F46-A9C4-02DA4BB254FC}" type="slidenum">
              <a:rPr lang="en-US" smtClean="0"/>
              <a:t>7</a:t>
            </a:fld>
            <a:endParaRPr lang="en-US"/>
          </a:p>
        </p:txBody>
      </p:sp>
    </p:spTree>
    <p:extLst>
      <p:ext uri="{BB962C8B-B14F-4D97-AF65-F5344CB8AC3E}">
        <p14:creationId xmlns:p14="http://schemas.microsoft.com/office/powerpoint/2010/main" val="234888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8</a:t>
            </a:fld>
            <a:endParaRPr lang="en-US"/>
          </a:p>
        </p:txBody>
      </p:sp>
    </p:spTree>
    <p:extLst>
      <p:ext uri="{BB962C8B-B14F-4D97-AF65-F5344CB8AC3E}">
        <p14:creationId xmlns:p14="http://schemas.microsoft.com/office/powerpoint/2010/main" val="297943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4E219-1CDD-5F46-A9C4-02DA4BB254FC}" type="slidenum">
              <a:rPr lang="en-US" smtClean="0"/>
              <a:t>9</a:t>
            </a:fld>
            <a:endParaRPr lang="en-US"/>
          </a:p>
        </p:txBody>
      </p:sp>
    </p:spTree>
    <p:extLst>
      <p:ext uri="{BB962C8B-B14F-4D97-AF65-F5344CB8AC3E}">
        <p14:creationId xmlns:p14="http://schemas.microsoft.com/office/powerpoint/2010/main" val="4026298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C206-3F19-7843-AC40-7FE1A8818BA1}"/>
              </a:ext>
            </a:extLst>
          </p:cNvPr>
          <p:cNvSpPr>
            <a:spLocks noGrp="1"/>
          </p:cNvSpPr>
          <p:nvPr>
            <p:ph type="ctrTitle"/>
          </p:nvPr>
        </p:nvSpPr>
        <p:spPr>
          <a:xfrm>
            <a:off x="1524000" y="1122363"/>
            <a:ext cx="9144000" cy="2387600"/>
          </a:xfrm>
        </p:spPr>
        <p:txBody>
          <a:bodyPr anchor="b"/>
          <a:lstStyle>
            <a:lvl1pPr algn="ctr">
              <a:defRPr sz="6000" b="1" i="0">
                <a:latin typeface="Myriad Pro" panose="020B05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722160D-BEB4-AA44-96FF-32B685F05A19}"/>
              </a:ext>
            </a:extLst>
          </p:cNvPr>
          <p:cNvSpPr>
            <a:spLocks noGrp="1"/>
          </p:cNvSpPr>
          <p:nvPr>
            <p:ph type="subTitle" idx="1"/>
          </p:nvPr>
        </p:nvSpPr>
        <p:spPr>
          <a:xfrm>
            <a:off x="1524000" y="3602038"/>
            <a:ext cx="9144000" cy="1655762"/>
          </a:xfrm>
        </p:spPr>
        <p:txBody>
          <a:bodyPr/>
          <a:lstStyle>
            <a:lvl1pPr marL="0" indent="0" algn="ctr">
              <a:buNone/>
              <a:defRPr sz="2400" b="1" i="0">
                <a:latin typeface="Myriad Pro Semibold"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923AD7-3AC5-0D49-808F-971F125F72CC}"/>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5" name="Footer Placeholder 4">
            <a:extLst>
              <a:ext uri="{FF2B5EF4-FFF2-40B4-BE49-F238E27FC236}">
                <a16:creationId xmlns:a16="http://schemas.microsoft.com/office/drawing/2014/main" id="{7A04A4CE-BD09-3447-A21F-028CFCDA3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9D023-F020-2D40-9BBD-C284D6EB165D}"/>
              </a:ext>
            </a:extLst>
          </p:cNvPr>
          <p:cNvSpPr>
            <a:spLocks noGrp="1"/>
          </p:cNvSpPr>
          <p:nvPr>
            <p:ph type="sldNum" sz="quarter" idx="12"/>
          </p:nvPr>
        </p:nvSpPr>
        <p:spPr/>
        <p:txBody>
          <a:bodyPr/>
          <a:lstStyle/>
          <a:p>
            <a:fld id="{002E6477-FD14-D04C-83D0-845CE8213855}" type="slidenum">
              <a:rPr lang="en-US" smtClean="0"/>
              <a:t>‹#›</a:t>
            </a:fld>
            <a:endParaRPr lang="en-US"/>
          </a:p>
        </p:txBody>
      </p:sp>
      <p:sp>
        <p:nvSpPr>
          <p:cNvPr id="7" name="Rectangle 6">
            <a:extLst>
              <a:ext uri="{FF2B5EF4-FFF2-40B4-BE49-F238E27FC236}">
                <a16:creationId xmlns:a16="http://schemas.microsoft.com/office/drawing/2014/main" id="{6F13C74B-CD9E-FA4D-A4F8-233B8C733F38}"/>
              </a:ext>
            </a:extLst>
          </p:cNvPr>
          <p:cNvSpPr/>
          <p:nvPr userDrawn="1"/>
        </p:nvSpPr>
        <p:spPr>
          <a:xfrm>
            <a:off x="0" y="6052457"/>
            <a:ext cx="12192000" cy="8055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8C0E711-4C6F-0E4D-8F14-082C68050120}"/>
              </a:ext>
            </a:extLst>
          </p:cNvPr>
          <p:cNvPicPr>
            <a:picLocks noChangeAspect="1"/>
          </p:cNvPicPr>
          <p:nvPr userDrawn="1"/>
        </p:nvPicPr>
        <p:blipFill>
          <a:blip r:embed="rId2"/>
          <a:stretch>
            <a:fillRect/>
          </a:stretch>
        </p:blipFill>
        <p:spPr>
          <a:xfrm>
            <a:off x="11331133" y="6001316"/>
            <a:ext cx="860867" cy="907823"/>
          </a:xfrm>
          <a:prstGeom prst="rect">
            <a:avLst/>
          </a:prstGeom>
        </p:spPr>
      </p:pic>
      <p:sp>
        <p:nvSpPr>
          <p:cNvPr id="9" name="TextBox 8">
            <a:extLst>
              <a:ext uri="{FF2B5EF4-FFF2-40B4-BE49-F238E27FC236}">
                <a16:creationId xmlns:a16="http://schemas.microsoft.com/office/drawing/2014/main" id="{367634CB-F3D4-7942-A741-82765F35BC74}"/>
              </a:ext>
            </a:extLst>
          </p:cNvPr>
          <p:cNvSpPr txBox="1"/>
          <p:nvPr userDrawn="1"/>
        </p:nvSpPr>
        <p:spPr>
          <a:xfrm>
            <a:off x="7630245" y="6270561"/>
            <a:ext cx="3567953" cy="369332"/>
          </a:xfrm>
          <a:prstGeom prst="rect">
            <a:avLst/>
          </a:prstGeom>
          <a:noFill/>
        </p:spPr>
        <p:txBody>
          <a:bodyPr wrap="square" rtlCol="0">
            <a:spAutoFit/>
          </a:bodyPr>
          <a:lstStyle/>
          <a:p>
            <a:pPr algn="r"/>
            <a:r>
              <a:rPr lang="en-US" b="1" dirty="0" err="1">
                <a:solidFill>
                  <a:schemeClr val="bg1"/>
                </a:solidFill>
                <a:latin typeface="Myriad Pro" panose="020B0503030403020204" pitchFamily="34" charset="0"/>
              </a:rPr>
              <a:t>pwn-usa.org</a:t>
            </a:r>
            <a:endParaRPr lang="en-US" b="1" dirty="0">
              <a:solidFill>
                <a:schemeClr val="bg1"/>
              </a:solidFill>
              <a:latin typeface="Myriad Pro" panose="020B0503030403020204" pitchFamily="34" charset="0"/>
            </a:endParaRPr>
          </a:p>
        </p:txBody>
      </p:sp>
      <p:pic>
        <p:nvPicPr>
          <p:cNvPr id="11" name="Picture 10" descr="A close up of a logo&#10;&#10;Description automatically generated">
            <a:extLst>
              <a:ext uri="{FF2B5EF4-FFF2-40B4-BE49-F238E27FC236}">
                <a16:creationId xmlns:a16="http://schemas.microsoft.com/office/drawing/2014/main" id="{A7ECA060-4A08-C54F-9568-ECA9249D1466}"/>
              </a:ext>
            </a:extLst>
          </p:cNvPr>
          <p:cNvPicPr>
            <a:picLocks noChangeAspect="1"/>
          </p:cNvPicPr>
          <p:nvPr userDrawn="1"/>
        </p:nvPicPr>
        <p:blipFill>
          <a:blip r:embed="rId3"/>
          <a:stretch>
            <a:fillRect/>
          </a:stretch>
        </p:blipFill>
        <p:spPr>
          <a:xfrm>
            <a:off x="356967" y="6303002"/>
            <a:ext cx="414765" cy="336891"/>
          </a:xfrm>
          <a:prstGeom prst="rect">
            <a:avLst/>
          </a:prstGeom>
        </p:spPr>
      </p:pic>
      <p:sp>
        <p:nvSpPr>
          <p:cNvPr id="12" name="TextBox 11">
            <a:extLst>
              <a:ext uri="{FF2B5EF4-FFF2-40B4-BE49-F238E27FC236}">
                <a16:creationId xmlns:a16="http://schemas.microsoft.com/office/drawing/2014/main" id="{69C3D01D-D809-4D4A-8763-310CAD3D26C0}"/>
              </a:ext>
            </a:extLst>
          </p:cNvPr>
          <p:cNvSpPr txBox="1"/>
          <p:nvPr userDrawn="1"/>
        </p:nvSpPr>
        <p:spPr>
          <a:xfrm>
            <a:off x="904667" y="6268973"/>
            <a:ext cx="2243137" cy="369332"/>
          </a:xfrm>
          <a:prstGeom prst="rect">
            <a:avLst/>
          </a:prstGeom>
          <a:noFill/>
        </p:spPr>
        <p:txBody>
          <a:bodyPr wrap="square" rtlCol="0">
            <a:spAutoFit/>
          </a:bodyPr>
          <a:lstStyle/>
          <a:p>
            <a:r>
              <a:rPr lang="en-US" b="1" i="0" dirty="0">
                <a:solidFill>
                  <a:schemeClr val="bg1"/>
                </a:solidFill>
                <a:latin typeface="Myriad Pro" panose="020B0503030403020204" pitchFamily="34" charset="0"/>
              </a:rPr>
              <a:t>@</a:t>
            </a:r>
            <a:r>
              <a:rPr lang="en-US" b="1" i="0" dirty="0" err="1">
                <a:solidFill>
                  <a:schemeClr val="bg1"/>
                </a:solidFill>
                <a:latin typeface="Myriad Pro" panose="020B0503030403020204" pitchFamily="34" charset="0"/>
              </a:rPr>
              <a:t>uspwn</a:t>
            </a:r>
            <a:endParaRPr lang="en-US" b="1" i="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412589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3CAD-6F8E-E849-9830-406AF1D736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276A3F-4A46-C54B-B71F-7B4326ACC7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8F503-BA84-A74A-BC3A-28FD0E8118A3}"/>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5" name="Footer Placeholder 4">
            <a:extLst>
              <a:ext uri="{FF2B5EF4-FFF2-40B4-BE49-F238E27FC236}">
                <a16:creationId xmlns:a16="http://schemas.microsoft.com/office/drawing/2014/main" id="{E0856974-BEF9-4049-AA75-AAA283791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5296C-DC87-5A42-8775-C92DBCA77A48}"/>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75405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61E31-F062-7240-9181-4C6EC8B56A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BA5778-649C-3442-848C-BD274EE078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B6CD5-1826-C943-BF02-BD8C155C074B}"/>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5" name="Footer Placeholder 4">
            <a:extLst>
              <a:ext uri="{FF2B5EF4-FFF2-40B4-BE49-F238E27FC236}">
                <a16:creationId xmlns:a16="http://schemas.microsoft.com/office/drawing/2014/main" id="{830576A3-0608-EA4E-8D64-3F77D2CDF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6FF8B-285F-6343-9858-11882F3FE3A9}"/>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3505220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C206-3F19-7843-AC40-7FE1A8818B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22160D-BEB4-AA44-96FF-32B685F05A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923AD7-3AC5-0D49-808F-971F125F72CC}"/>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5" name="Footer Placeholder 4">
            <a:extLst>
              <a:ext uri="{FF2B5EF4-FFF2-40B4-BE49-F238E27FC236}">
                <a16:creationId xmlns:a16="http://schemas.microsoft.com/office/drawing/2014/main" id="{7A04A4CE-BD09-3447-A21F-028CFCDA3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9D023-F020-2D40-9BBD-C284D6EB165D}"/>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990818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FD81-9527-154F-A253-2D4EC09C1F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ED5DA1-DE67-F848-AD64-35FA6F073A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6B813-28AF-E849-92A5-5EB3ECC44DAE}"/>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5" name="Footer Placeholder 4">
            <a:extLst>
              <a:ext uri="{FF2B5EF4-FFF2-40B4-BE49-F238E27FC236}">
                <a16:creationId xmlns:a16="http://schemas.microsoft.com/office/drawing/2014/main" id="{7161FB81-3B7E-9F49-A6A2-3BC0957D6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0B282-3083-FD41-B574-F4305C149E1C}"/>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703896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8B5C-9294-7E49-BBE6-7CCE4A915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F69829-C9A1-204A-A8D5-9EF6BCED89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2C5E22-CACA-2842-9FA1-130F5B9189F4}"/>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5" name="Footer Placeholder 4">
            <a:extLst>
              <a:ext uri="{FF2B5EF4-FFF2-40B4-BE49-F238E27FC236}">
                <a16:creationId xmlns:a16="http://schemas.microsoft.com/office/drawing/2014/main" id="{4F80420A-70FA-8A4D-B94C-489253C47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AD73A-817D-F246-88C8-47E7249D7B22}"/>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1691952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3458-EDB4-2642-8FBD-C89D93BB69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A018A-3B07-BB40-A958-A7794D98CE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08522-5A88-5C44-8DCA-113164825F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07FD88-314A-A64F-BD9F-2026345D5AEE}"/>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6" name="Footer Placeholder 5">
            <a:extLst>
              <a:ext uri="{FF2B5EF4-FFF2-40B4-BE49-F238E27FC236}">
                <a16:creationId xmlns:a16="http://schemas.microsoft.com/office/drawing/2014/main" id="{C70D3E4D-FD1E-2343-B261-BE9793ABF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4EDF91-54E0-4145-8BDB-A0A7D97CCB34}"/>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1766775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7EEB-005F-4E49-9F32-DC116E5F78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BD7856-7D72-E84C-9E87-CBA6F87D40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6ACB91-DB39-4E41-9C7F-8C44765792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4FF551-F856-F24F-B76D-A26B0FE62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01BD2A-C1ED-5D40-9575-FEA653DEE3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C1B50-F2CD-6342-8F67-8210C255BB9B}"/>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8" name="Footer Placeholder 7">
            <a:extLst>
              <a:ext uri="{FF2B5EF4-FFF2-40B4-BE49-F238E27FC236}">
                <a16:creationId xmlns:a16="http://schemas.microsoft.com/office/drawing/2014/main" id="{C7E66E7B-731C-4C48-B279-14AF58CA30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AD03ED-F725-4143-8F5E-6F88B2195F27}"/>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139955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8DF4-DA25-9E44-AF1E-C2CAE19B03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617405-85D4-AF40-B335-6F48849BC299}"/>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4" name="Footer Placeholder 3">
            <a:extLst>
              <a:ext uri="{FF2B5EF4-FFF2-40B4-BE49-F238E27FC236}">
                <a16:creationId xmlns:a16="http://schemas.microsoft.com/office/drawing/2014/main" id="{6541997E-F8EA-6C41-8569-CCA4F2F7F1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729970-C67C-C149-8140-969F8E3DF222}"/>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2704310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DBC0D0-2228-5944-91A2-2A8F47344098}"/>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3" name="Footer Placeholder 2">
            <a:extLst>
              <a:ext uri="{FF2B5EF4-FFF2-40B4-BE49-F238E27FC236}">
                <a16:creationId xmlns:a16="http://schemas.microsoft.com/office/drawing/2014/main" id="{CE922B38-D0FC-A746-9FF7-512E4485F9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73E2D9-7292-B940-ACFF-E7003F4FAA8C}"/>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419631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A181-220E-334F-BDFC-35D08B42C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CAAC88-A1CB-634D-8906-C645F035F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151409-1811-9B4A-A49A-2CD10844F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4D3AEA-B7A7-5345-8ACF-4B5CFB440E02}"/>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6" name="Footer Placeholder 5">
            <a:extLst>
              <a:ext uri="{FF2B5EF4-FFF2-40B4-BE49-F238E27FC236}">
                <a16:creationId xmlns:a16="http://schemas.microsoft.com/office/drawing/2014/main" id="{36421C2A-F098-504B-9028-D6F004318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C9577-2204-8B4C-A7B4-4139D0AA7132}"/>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36809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FD81-9527-154F-A253-2D4EC09C1F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ED5DA1-DE67-F848-AD64-35FA6F073A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6B813-28AF-E849-92A5-5EB3ECC44DAE}"/>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5" name="Footer Placeholder 4">
            <a:extLst>
              <a:ext uri="{FF2B5EF4-FFF2-40B4-BE49-F238E27FC236}">
                <a16:creationId xmlns:a16="http://schemas.microsoft.com/office/drawing/2014/main" id="{7161FB81-3B7E-9F49-A6A2-3BC0957D6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0B282-3083-FD41-B574-F4305C149E1C}"/>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2333042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BE43F-3D16-D246-87AF-E37EB40BE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580E9D-A825-C544-916F-5D7BA52D15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7E232E-8AA9-604B-9048-7F0C7A35D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7296E-2B55-E34D-A1DC-832A61F2DD54}"/>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6" name="Footer Placeholder 5">
            <a:extLst>
              <a:ext uri="{FF2B5EF4-FFF2-40B4-BE49-F238E27FC236}">
                <a16:creationId xmlns:a16="http://schemas.microsoft.com/office/drawing/2014/main" id="{E1DE41C3-3B1A-5043-8FA1-6A9326D2F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B6292-9015-AB4D-A542-E9D3EBFD93CA}"/>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1577756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3CAD-6F8E-E849-9830-406AF1D736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276A3F-4A46-C54B-B71F-7B4326ACC7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8F503-BA84-A74A-BC3A-28FD0E8118A3}"/>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5" name="Footer Placeholder 4">
            <a:extLst>
              <a:ext uri="{FF2B5EF4-FFF2-40B4-BE49-F238E27FC236}">
                <a16:creationId xmlns:a16="http://schemas.microsoft.com/office/drawing/2014/main" id="{E0856974-BEF9-4049-AA75-AAA283791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5296C-DC87-5A42-8775-C92DBCA77A48}"/>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2309057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61E31-F062-7240-9181-4C6EC8B56A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BA5778-649C-3442-848C-BD274EE078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B6CD5-1826-C943-BF02-BD8C155C074B}"/>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5" name="Footer Placeholder 4">
            <a:extLst>
              <a:ext uri="{FF2B5EF4-FFF2-40B4-BE49-F238E27FC236}">
                <a16:creationId xmlns:a16="http://schemas.microsoft.com/office/drawing/2014/main" id="{830576A3-0608-EA4E-8D64-3F77D2CDF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6FF8B-285F-6343-9858-11882F3FE3A9}"/>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54968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8B5C-9294-7E49-BBE6-7CCE4A915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F69829-C9A1-204A-A8D5-9EF6BCED89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2C5E22-CACA-2842-9FA1-130F5B9189F4}"/>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5" name="Footer Placeholder 4">
            <a:extLst>
              <a:ext uri="{FF2B5EF4-FFF2-40B4-BE49-F238E27FC236}">
                <a16:creationId xmlns:a16="http://schemas.microsoft.com/office/drawing/2014/main" id="{4F80420A-70FA-8A4D-B94C-489253C47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AD73A-817D-F246-88C8-47E7249D7B22}"/>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134922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3458-EDB4-2642-8FBD-C89D93BB69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A018A-3B07-BB40-A958-A7794D98CE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08522-5A88-5C44-8DCA-113164825FA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07FD88-314A-A64F-BD9F-2026345D5AEE}"/>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6" name="Footer Placeholder 5">
            <a:extLst>
              <a:ext uri="{FF2B5EF4-FFF2-40B4-BE49-F238E27FC236}">
                <a16:creationId xmlns:a16="http://schemas.microsoft.com/office/drawing/2014/main" id="{C70D3E4D-FD1E-2343-B261-BE9793ABF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4EDF91-54E0-4145-8BDB-A0A7D97CCB34}"/>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84887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7EEB-005F-4E49-9F32-DC116E5F78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BD7856-7D72-E84C-9E87-CBA6F87D40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6ACB91-DB39-4E41-9C7F-8C44765792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4FF551-F856-F24F-B76D-A26B0FE62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01BD2A-C1ED-5D40-9575-FEA653DEE3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C1B50-F2CD-6342-8F67-8210C255BB9B}"/>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8" name="Footer Placeholder 7">
            <a:extLst>
              <a:ext uri="{FF2B5EF4-FFF2-40B4-BE49-F238E27FC236}">
                <a16:creationId xmlns:a16="http://schemas.microsoft.com/office/drawing/2014/main" id="{C7E66E7B-731C-4C48-B279-14AF58CA30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AD03ED-F725-4143-8F5E-6F88B2195F27}"/>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384113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8DF4-DA25-9E44-AF1E-C2CAE19B03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617405-85D4-AF40-B335-6F48849BC299}"/>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4" name="Footer Placeholder 3">
            <a:extLst>
              <a:ext uri="{FF2B5EF4-FFF2-40B4-BE49-F238E27FC236}">
                <a16:creationId xmlns:a16="http://schemas.microsoft.com/office/drawing/2014/main" id="{6541997E-F8EA-6C41-8569-CCA4F2F7F1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729970-C67C-C149-8140-969F8E3DF222}"/>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141886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DBC0D0-2228-5944-91A2-2A8F47344098}"/>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3" name="Footer Placeholder 2">
            <a:extLst>
              <a:ext uri="{FF2B5EF4-FFF2-40B4-BE49-F238E27FC236}">
                <a16:creationId xmlns:a16="http://schemas.microsoft.com/office/drawing/2014/main" id="{CE922B38-D0FC-A746-9FF7-512E4485F9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73E2D9-7292-B940-ACFF-E7003F4FAA8C}"/>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343143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A181-220E-334F-BDFC-35D08B42C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CAAC88-A1CB-634D-8906-C645F035F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151409-1811-9B4A-A49A-2CD10844F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4D3AEA-B7A7-5345-8ACF-4B5CFB440E02}"/>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6" name="Footer Placeholder 5">
            <a:extLst>
              <a:ext uri="{FF2B5EF4-FFF2-40B4-BE49-F238E27FC236}">
                <a16:creationId xmlns:a16="http://schemas.microsoft.com/office/drawing/2014/main" id="{36421C2A-F098-504B-9028-D6F004318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C9577-2204-8B4C-A7B4-4139D0AA7132}"/>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36719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BE43F-3D16-D246-87AF-E37EB40BE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580E9D-A825-C544-916F-5D7BA52D15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7E232E-8AA9-604B-9048-7F0C7A35D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D7296E-2B55-E34D-A1DC-832A61F2DD54}"/>
              </a:ext>
            </a:extLst>
          </p:cNvPr>
          <p:cNvSpPr>
            <a:spLocks noGrp="1"/>
          </p:cNvSpPr>
          <p:nvPr>
            <p:ph type="dt" sz="half" idx="10"/>
          </p:nvPr>
        </p:nvSpPr>
        <p:spPr/>
        <p:txBody>
          <a:bodyPr/>
          <a:lstStyle/>
          <a:p>
            <a:fld id="{61D684C4-D177-1745-9662-48E37987B2FE}" type="datetimeFigureOut">
              <a:rPr lang="en-US" smtClean="0"/>
              <a:t>11/16/20</a:t>
            </a:fld>
            <a:endParaRPr lang="en-US"/>
          </a:p>
        </p:txBody>
      </p:sp>
      <p:sp>
        <p:nvSpPr>
          <p:cNvPr id="6" name="Footer Placeholder 5">
            <a:extLst>
              <a:ext uri="{FF2B5EF4-FFF2-40B4-BE49-F238E27FC236}">
                <a16:creationId xmlns:a16="http://schemas.microsoft.com/office/drawing/2014/main" id="{E1DE41C3-3B1A-5043-8FA1-6A9326D2F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B6292-9015-AB4D-A542-E9D3EBFD93CA}"/>
              </a:ext>
            </a:extLst>
          </p:cNvPr>
          <p:cNvSpPr>
            <a:spLocks noGrp="1"/>
          </p:cNvSpPr>
          <p:nvPr>
            <p:ph type="sldNum" sz="quarter" idx="12"/>
          </p:nvPr>
        </p:nvSpPr>
        <p:spPr/>
        <p:txBody>
          <a:bodyPr/>
          <a:lstStyle/>
          <a:p>
            <a:fld id="{002E6477-FD14-D04C-83D0-845CE8213855}" type="slidenum">
              <a:rPr lang="en-US" smtClean="0"/>
              <a:t>‹#›</a:t>
            </a:fld>
            <a:endParaRPr lang="en-US"/>
          </a:p>
        </p:txBody>
      </p:sp>
    </p:spTree>
    <p:extLst>
      <p:ext uri="{BB962C8B-B14F-4D97-AF65-F5344CB8AC3E}">
        <p14:creationId xmlns:p14="http://schemas.microsoft.com/office/powerpoint/2010/main" val="295544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E3E587-33B3-6A48-89D5-E48CFDC28747}"/>
              </a:ext>
            </a:extLst>
          </p:cNvPr>
          <p:cNvSpPr/>
          <p:nvPr userDrawn="1"/>
        </p:nvSpPr>
        <p:spPr>
          <a:xfrm>
            <a:off x="0" y="6001316"/>
            <a:ext cx="12192000" cy="8566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3170914-33E2-EC4E-9028-C4FAAA4DF6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69A5A64-6908-6F42-8576-916C2FB2EB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2B6F64-4FB7-5F42-8151-21EEA0DB5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684C4-D177-1745-9662-48E37987B2FE}" type="datetimeFigureOut">
              <a:rPr lang="en-US" smtClean="0"/>
              <a:t>11/16/20</a:t>
            </a:fld>
            <a:endParaRPr lang="en-US"/>
          </a:p>
        </p:txBody>
      </p:sp>
      <p:sp>
        <p:nvSpPr>
          <p:cNvPr id="5" name="Footer Placeholder 4">
            <a:extLst>
              <a:ext uri="{FF2B5EF4-FFF2-40B4-BE49-F238E27FC236}">
                <a16:creationId xmlns:a16="http://schemas.microsoft.com/office/drawing/2014/main" id="{9BE8915B-CEF7-CB43-A5B5-9234EE22D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535C3A-D4B2-1C42-A86D-19857CFE3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E6477-FD14-D04C-83D0-845CE8213855}" type="slidenum">
              <a:rPr lang="en-US" smtClean="0"/>
              <a:t>‹#›</a:t>
            </a:fld>
            <a:endParaRPr lang="en-US"/>
          </a:p>
        </p:txBody>
      </p:sp>
      <p:sp>
        <p:nvSpPr>
          <p:cNvPr id="7" name="Date Placeholder 3">
            <a:extLst>
              <a:ext uri="{FF2B5EF4-FFF2-40B4-BE49-F238E27FC236}">
                <a16:creationId xmlns:a16="http://schemas.microsoft.com/office/drawing/2014/main" id="{82186782-E064-344C-BCDE-6A9B2B3E718F}"/>
              </a:ext>
            </a:extLst>
          </p:cNvPr>
          <p:cNvSpPr txBox="1">
            <a:spLocks/>
          </p:cNvSpPr>
          <p:nvPr userDrawn="1"/>
        </p:nvSpPr>
        <p:spPr>
          <a:xfrm>
            <a:off x="8382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D684C4-D177-1745-9662-48E37987B2FE}" type="datetimeFigureOut">
              <a:rPr lang="en-US" smtClean="0"/>
              <a:pPr/>
              <a:t>11/16/20</a:t>
            </a:fld>
            <a:endParaRPr lang="en-US"/>
          </a:p>
        </p:txBody>
      </p:sp>
      <p:sp>
        <p:nvSpPr>
          <p:cNvPr id="8" name="Slide Number Placeholder 5">
            <a:extLst>
              <a:ext uri="{FF2B5EF4-FFF2-40B4-BE49-F238E27FC236}">
                <a16:creationId xmlns:a16="http://schemas.microsoft.com/office/drawing/2014/main" id="{3A254DA4-9009-3B45-877F-A9ACD08477E4}"/>
              </a:ext>
            </a:extLst>
          </p:cNvPr>
          <p:cNvSpPr txBox="1">
            <a:spLocks/>
          </p:cNvSpPr>
          <p:nvPr userDrawn="1"/>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2E6477-FD14-D04C-83D0-845CE8213855}" type="slidenum">
              <a:rPr lang="en-US" smtClean="0"/>
              <a:pPr/>
              <a:t>‹#›</a:t>
            </a:fld>
            <a:endParaRPr lang="en-US"/>
          </a:p>
        </p:txBody>
      </p:sp>
      <p:sp>
        <p:nvSpPr>
          <p:cNvPr id="9" name="TextBox 8">
            <a:extLst>
              <a:ext uri="{FF2B5EF4-FFF2-40B4-BE49-F238E27FC236}">
                <a16:creationId xmlns:a16="http://schemas.microsoft.com/office/drawing/2014/main" id="{665C1D6A-924C-6F45-89E9-D9932C802F8F}"/>
              </a:ext>
            </a:extLst>
          </p:cNvPr>
          <p:cNvSpPr txBox="1"/>
          <p:nvPr userDrawn="1"/>
        </p:nvSpPr>
        <p:spPr>
          <a:xfrm>
            <a:off x="7630245" y="6270561"/>
            <a:ext cx="3567953" cy="369332"/>
          </a:xfrm>
          <a:prstGeom prst="rect">
            <a:avLst/>
          </a:prstGeom>
          <a:noFill/>
        </p:spPr>
        <p:txBody>
          <a:bodyPr wrap="square" rtlCol="0">
            <a:spAutoFit/>
          </a:bodyPr>
          <a:lstStyle/>
          <a:p>
            <a:pPr algn="r"/>
            <a:r>
              <a:rPr lang="en-US" b="1" dirty="0" err="1">
                <a:solidFill>
                  <a:schemeClr val="bg1"/>
                </a:solidFill>
                <a:latin typeface="Myriad Pro" panose="020B0503030403020204" pitchFamily="34" charset="0"/>
              </a:rPr>
              <a:t>pwn-usa.org</a:t>
            </a:r>
            <a:endParaRPr lang="en-US" b="1" dirty="0">
              <a:solidFill>
                <a:schemeClr val="bg1"/>
              </a:solidFill>
              <a:latin typeface="Myriad Pro" panose="020B0503030403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8C07C246-EEA0-2D4E-B780-61E64E3793E4}"/>
              </a:ext>
            </a:extLst>
          </p:cNvPr>
          <p:cNvPicPr>
            <a:picLocks noChangeAspect="1"/>
          </p:cNvPicPr>
          <p:nvPr userDrawn="1"/>
        </p:nvPicPr>
        <p:blipFill>
          <a:blip r:embed="rId13"/>
          <a:stretch>
            <a:fillRect/>
          </a:stretch>
        </p:blipFill>
        <p:spPr>
          <a:xfrm>
            <a:off x="356967" y="6303002"/>
            <a:ext cx="414765" cy="336891"/>
          </a:xfrm>
          <a:prstGeom prst="rect">
            <a:avLst/>
          </a:prstGeom>
        </p:spPr>
      </p:pic>
      <p:sp>
        <p:nvSpPr>
          <p:cNvPr id="11" name="TextBox 10">
            <a:extLst>
              <a:ext uri="{FF2B5EF4-FFF2-40B4-BE49-F238E27FC236}">
                <a16:creationId xmlns:a16="http://schemas.microsoft.com/office/drawing/2014/main" id="{F8B228AA-9BF2-EF4C-9006-67B771265DB2}"/>
              </a:ext>
            </a:extLst>
          </p:cNvPr>
          <p:cNvSpPr txBox="1"/>
          <p:nvPr userDrawn="1"/>
        </p:nvSpPr>
        <p:spPr>
          <a:xfrm>
            <a:off x="904667" y="6268973"/>
            <a:ext cx="2243137" cy="369332"/>
          </a:xfrm>
          <a:prstGeom prst="rect">
            <a:avLst/>
          </a:prstGeom>
          <a:noFill/>
        </p:spPr>
        <p:txBody>
          <a:bodyPr wrap="square" rtlCol="0">
            <a:spAutoFit/>
          </a:bodyPr>
          <a:lstStyle/>
          <a:p>
            <a:r>
              <a:rPr lang="en-US" b="1" i="0" dirty="0">
                <a:solidFill>
                  <a:schemeClr val="bg1"/>
                </a:solidFill>
                <a:latin typeface="Myriad Pro" panose="020B0503030403020204" pitchFamily="34" charset="0"/>
              </a:rPr>
              <a:t>@</a:t>
            </a:r>
            <a:r>
              <a:rPr lang="en-US" b="1" i="0" dirty="0" err="1">
                <a:solidFill>
                  <a:schemeClr val="bg1"/>
                </a:solidFill>
                <a:latin typeface="Myriad Pro" panose="020B0503030403020204" pitchFamily="34" charset="0"/>
              </a:rPr>
              <a:t>uspwn</a:t>
            </a:r>
            <a:endParaRPr lang="en-US" b="1" i="0" dirty="0">
              <a:solidFill>
                <a:schemeClr val="bg1"/>
              </a:solidFill>
              <a:latin typeface="Myriad Pro" panose="020B0503030403020204" pitchFamily="34" charset="0"/>
            </a:endParaRPr>
          </a:p>
        </p:txBody>
      </p:sp>
      <p:pic>
        <p:nvPicPr>
          <p:cNvPr id="14" name="Picture 13">
            <a:extLst>
              <a:ext uri="{FF2B5EF4-FFF2-40B4-BE49-F238E27FC236}">
                <a16:creationId xmlns:a16="http://schemas.microsoft.com/office/drawing/2014/main" id="{2DFC17AC-6EA5-7C46-9E2E-D8EC160D0548}"/>
              </a:ext>
            </a:extLst>
          </p:cNvPr>
          <p:cNvPicPr>
            <a:picLocks noChangeAspect="1"/>
          </p:cNvPicPr>
          <p:nvPr userDrawn="1"/>
        </p:nvPicPr>
        <p:blipFill>
          <a:blip r:embed="rId14"/>
          <a:stretch>
            <a:fillRect/>
          </a:stretch>
        </p:blipFill>
        <p:spPr>
          <a:xfrm>
            <a:off x="11331133" y="6001316"/>
            <a:ext cx="860867" cy="907823"/>
          </a:xfrm>
          <a:prstGeom prst="rect">
            <a:avLst/>
          </a:prstGeom>
        </p:spPr>
      </p:pic>
    </p:spTree>
    <p:extLst>
      <p:ext uri="{BB962C8B-B14F-4D97-AF65-F5344CB8AC3E}">
        <p14:creationId xmlns:p14="http://schemas.microsoft.com/office/powerpoint/2010/main" val="2025158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Myriad Pro Semibold"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Myriad Pro Semibold"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170914-33E2-EC4E-9028-C4FAAA4DF6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A5A64-6908-6F42-8576-916C2FB2EB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B6F64-4FB7-5F42-8151-21EEA0DB5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684C4-D177-1745-9662-48E37987B2FE}" type="datetimeFigureOut">
              <a:rPr lang="en-US" smtClean="0"/>
              <a:t>11/16/20</a:t>
            </a:fld>
            <a:endParaRPr lang="en-US"/>
          </a:p>
        </p:txBody>
      </p:sp>
      <p:sp>
        <p:nvSpPr>
          <p:cNvPr id="5" name="Footer Placeholder 4">
            <a:extLst>
              <a:ext uri="{FF2B5EF4-FFF2-40B4-BE49-F238E27FC236}">
                <a16:creationId xmlns:a16="http://schemas.microsoft.com/office/drawing/2014/main" id="{9BE8915B-CEF7-CB43-A5B5-9234EE22D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535C3A-D4B2-1C42-A86D-19857CFE3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E6477-FD14-D04C-83D0-845CE8213855}" type="slidenum">
              <a:rPr lang="en-US" smtClean="0"/>
              <a:t>‹#›</a:t>
            </a:fld>
            <a:endParaRPr lang="en-US"/>
          </a:p>
        </p:txBody>
      </p:sp>
    </p:spTree>
    <p:extLst>
      <p:ext uri="{BB962C8B-B14F-4D97-AF65-F5344CB8AC3E}">
        <p14:creationId xmlns:p14="http://schemas.microsoft.com/office/powerpoint/2010/main" val="732610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comments" Target="../comments/comment3.xml"/><Relationship Id="rId5" Type="http://schemas.openxmlformats.org/officeDocument/2006/relationships/image" Target="../media/image2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penstates.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seroproject.com/state-coalition-bill-watch/" TargetMode="External"/><Relationship Id="rId5" Type="http://schemas.openxmlformats.org/officeDocument/2006/relationships/hyperlink" Target="https://www.pwn-usa.org/training/advocacy-guide/" TargetMode="External"/><Relationship Id="rId4" Type="http://schemas.openxmlformats.org/officeDocument/2006/relationships/hyperlink" Target="https://www.pwn-usa.org/issues/policy-agenda/"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Breanna@pwn-usa.or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4E2A-F5EB-3C4C-9DC8-34C8889846EB}"/>
              </a:ext>
            </a:extLst>
          </p:cNvPr>
          <p:cNvSpPr>
            <a:spLocks noGrp="1"/>
          </p:cNvSpPr>
          <p:nvPr>
            <p:ph type="ctrTitle"/>
          </p:nvPr>
        </p:nvSpPr>
        <p:spPr/>
        <p:txBody>
          <a:bodyPr/>
          <a:lstStyle/>
          <a:p>
            <a:r>
              <a:rPr lang="en-US" dirty="0">
                <a:solidFill>
                  <a:srgbClr val="EC2B7B"/>
                </a:solidFill>
                <a:latin typeface="+mn-lt"/>
              </a:rPr>
              <a:t>State Legislative Advocacy 101</a:t>
            </a:r>
          </a:p>
        </p:txBody>
      </p:sp>
      <p:sp>
        <p:nvSpPr>
          <p:cNvPr id="3" name="Subtitle 2">
            <a:extLst>
              <a:ext uri="{FF2B5EF4-FFF2-40B4-BE49-F238E27FC236}">
                <a16:creationId xmlns:a16="http://schemas.microsoft.com/office/drawing/2014/main" id="{9110FBC1-BB40-D24B-9414-45252B10426E}"/>
              </a:ext>
            </a:extLst>
          </p:cNvPr>
          <p:cNvSpPr>
            <a:spLocks noGrp="1"/>
          </p:cNvSpPr>
          <p:nvPr>
            <p:ph type="subTitle" idx="1"/>
          </p:nvPr>
        </p:nvSpPr>
        <p:spPr/>
        <p:txBody>
          <a:bodyPr/>
          <a:lstStyle/>
          <a:p>
            <a:r>
              <a:rPr lang="en-US" dirty="0"/>
              <a:t>Breanna Diaz</a:t>
            </a:r>
          </a:p>
          <a:p>
            <a:r>
              <a:rPr lang="en-US" dirty="0"/>
              <a:t>She/Her</a:t>
            </a:r>
          </a:p>
          <a:p>
            <a:r>
              <a:rPr lang="en-US" dirty="0"/>
              <a:t>Policy Director, PWN</a:t>
            </a:r>
          </a:p>
        </p:txBody>
      </p:sp>
      <p:pic>
        <p:nvPicPr>
          <p:cNvPr id="6" name="Picture 5">
            <a:extLst>
              <a:ext uri="{FF2B5EF4-FFF2-40B4-BE49-F238E27FC236}">
                <a16:creationId xmlns:a16="http://schemas.microsoft.com/office/drawing/2014/main" id="{32D2613A-8210-CE46-97E6-C8FDFFDAFFB9}"/>
              </a:ext>
            </a:extLst>
          </p:cNvPr>
          <p:cNvPicPr>
            <a:picLocks noChangeAspect="1"/>
          </p:cNvPicPr>
          <p:nvPr/>
        </p:nvPicPr>
        <p:blipFill>
          <a:blip r:embed="rId3"/>
          <a:stretch>
            <a:fillRect/>
          </a:stretch>
        </p:blipFill>
        <p:spPr>
          <a:xfrm>
            <a:off x="11331133" y="6001316"/>
            <a:ext cx="860867" cy="907823"/>
          </a:xfrm>
          <a:prstGeom prst="rect">
            <a:avLst/>
          </a:prstGeom>
        </p:spPr>
      </p:pic>
      <p:sp>
        <p:nvSpPr>
          <p:cNvPr id="7" name="TextBox 6">
            <a:extLst>
              <a:ext uri="{FF2B5EF4-FFF2-40B4-BE49-F238E27FC236}">
                <a16:creationId xmlns:a16="http://schemas.microsoft.com/office/drawing/2014/main" id="{8100C684-1861-1843-B7E5-84C54E514B30}"/>
              </a:ext>
            </a:extLst>
          </p:cNvPr>
          <p:cNvSpPr txBox="1"/>
          <p:nvPr/>
        </p:nvSpPr>
        <p:spPr>
          <a:xfrm>
            <a:off x="7630245" y="6270561"/>
            <a:ext cx="3567953" cy="369332"/>
          </a:xfrm>
          <a:prstGeom prst="rect">
            <a:avLst/>
          </a:prstGeom>
          <a:noFill/>
        </p:spPr>
        <p:txBody>
          <a:bodyPr wrap="square" rtlCol="0">
            <a:spAutoFit/>
          </a:bodyPr>
          <a:lstStyle/>
          <a:p>
            <a:pPr algn="r"/>
            <a:r>
              <a:rPr lang="en-US" b="1" dirty="0" err="1">
                <a:solidFill>
                  <a:schemeClr val="bg1"/>
                </a:solidFill>
                <a:latin typeface="Myriad Pro" panose="020B0503030403020204" pitchFamily="34" charset="0"/>
              </a:rPr>
              <a:t>pwn-usa.org</a:t>
            </a:r>
            <a:endParaRPr lang="en-US" b="1"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22508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B526-AC4D-6B44-B54D-6CBD0E9D00D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FD2249D-57A9-224B-9237-B8ECE8D764A7}"/>
              </a:ext>
            </a:extLst>
          </p:cNvPr>
          <p:cNvSpPr>
            <a:spLocks noGrp="1"/>
          </p:cNvSpPr>
          <p:nvPr>
            <p:ph type="subTitle" idx="1"/>
          </p:nvPr>
        </p:nvSpPr>
        <p:spPr/>
        <p:txBody>
          <a:bodyPr/>
          <a:lstStyle/>
          <a:p>
            <a:endParaRPr lang="en-US"/>
          </a:p>
        </p:txBody>
      </p:sp>
      <p:pic>
        <p:nvPicPr>
          <p:cNvPr id="5" name="slide.url=https://www.polleverywhere.com/free_text_polls/YGkzjGMH5sJT6t8KJBFW7">
            <a:extLst>
              <a:ext uri="{FF2B5EF4-FFF2-40B4-BE49-F238E27FC236}">
                <a16:creationId xmlns:a16="http://schemas.microsoft.com/office/drawing/2014/main" id="{851D5357-4511-0047-B4CD-DF4F1948DF01}"/>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045619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217D-CE43-3A48-8445-8808F07F789A}"/>
              </a:ext>
            </a:extLst>
          </p:cNvPr>
          <p:cNvSpPr>
            <a:spLocks noGrp="1"/>
          </p:cNvSpPr>
          <p:nvPr>
            <p:ph type="ctrTitle"/>
          </p:nvPr>
        </p:nvSpPr>
        <p:spPr/>
        <p:txBody>
          <a:bodyPr/>
          <a:lstStyle/>
          <a:p>
            <a:r>
              <a:rPr lang="en-US" dirty="0">
                <a:solidFill>
                  <a:srgbClr val="EC2B7B"/>
                </a:solidFill>
              </a:rPr>
              <a:t>The Legislative Branch</a:t>
            </a:r>
          </a:p>
        </p:txBody>
      </p:sp>
    </p:spTree>
    <p:extLst>
      <p:ext uri="{BB962C8B-B14F-4D97-AF65-F5344CB8AC3E}">
        <p14:creationId xmlns:p14="http://schemas.microsoft.com/office/powerpoint/2010/main" val="1667040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F849C-CA54-5E47-8E59-4C01CBC757DC}"/>
              </a:ext>
            </a:extLst>
          </p:cNvPr>
          <p:cNvSpPr>
            <a:spLocks noGrp="1"/>
          </p:cNvSpPr>
          <p:nvPr>
            <p:ph type="title"/>
          </p:nvPr>
        </p:nvSpPr>
        <p:spPr/>
        <p:txBody>
          <a:bodyPr/>
          <a:lstStyle/>
          <a:p>
            <a:r>
              <a:rPr lang="en-US" dirty="0">
                <a:solidFill>
                  <a:srgbClr val="EC2B7B"/>
                </a:solidFill>
              </a:rPr>
              <a:t>The Legislative Branch</a:t>
            </a:r>
          </a:p>
        </p:txBody>
      </p:sp>
      <p:sp>
        <p:nvSpPr>
          <p:cNvPr id="3" name="Content Placeholder 2">
            <a:extLst>
              <a:ext uri="{FF2B5EF4-FFF2-40B4-BE49-F238E27FC236}">
                <a16:creationId xmlns:a16="http://schemas.microsoft.com/office/drawing/2014/main" id="{70AC4415-9F49-1944-9E0D-B414EE0D9A56}"/>
              </a:ext>
            </a:extLst>
          </p:cNvPr>
          <p:cNvSpPr>
            <a:spLocks noGrp="1"/>
          </p:cNvSpPr>
          <p:nvPr>
            <p:ph idx="1"/>
          </p:nvPr>
        </p:nvSpPr>
        <p:spPr>
          <a:xfrm>
            <a:off x="838199" y="1603376"/>
            <a:ext cx="10515599" cy="3781424"/>
          </a:xfrm>
        </p:spPr>
        <p:txBody>
          <a:bodyPr/>
          <a:lstStyle/>
          <a:p>
            <a:r>
              <a:rPr lang="en-US" dirty="0"/>
              <a:t>The state’s law-making body.</a:t>
            </a:r>
          </a:p>
          <a:p>
            <a:r>
              <a:rPr lang="en-US" dirty="0"/>
              <a:t>Two legislative bodies:</a:t>
            </a:r>
          </a:p>
          <a:p>
            <a:pPr lvl="1"/>
            <a:r>
              <a:rPr lang="en-US" dirty="0"/>
              <a:t>State Senate </a:t>
            </a:r>
          </a:p>
          <a:p>
            <a:pPr lvl="1"/>
            <a:r>
              <a:rPr lang="en-US" dirty="0"/>
              <a:t>State House of Representatives or Delegates </a:t>
            </a:r>
          </a:p>
          <a:p>
            <a:r>
              <a:rPr lang="en-US" dirty="0"/>
              <a:t>Primary Function:</a:t>
            </a:r>
          </a:p>
          <a:p>
            <a:pPr lvl="1"/>
            <a:r>
              <a:rPr lang="en-US" dirty="0"/>
              <a:t>Representation of constituents.</a:t>
            </a:r>
          </a:p>
          <a:p>
            <a:pPr lvl="1"/>
            <a:r>
              <a:rPr lang="en-US" dirty="0"/>
              <a:t>Creates laws through passage of bills.</a:t>
            </a:r>
          </a:p>
          <a:p>
            <a:pPr lvl="1"/>
            <a:r>
              <a:rPr lang="en-US" dirty="0"/>
              <a:t>Establishes the budget.</a:t>
            </a:r>
          </a:p>
        </p:txBody>
      </p:sp>
    </p:spTree>
    <p:extLst>
      <p:ext uri="{BB962C8B-B14F-4D97-AF65-F5344CB8AC3E}">
        <p14:creationId xmlns:p14="http://schemas.microsoft.com/office/powerpoint/2010/main" val="94491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9E4E9-6020-8B45-8687-5E446EA06051}"/>
              </a:ext>
            </a:extLst>
          </p:cNvPr>
          <p:cNvSpPr>
            <a:spLocks noGrp="1"/>
          </p:cNvSpPr>
          <p:nvPr>
            <p:ph type="title"/>
          </p:nvPr>
        </p:nvSpPr>
        <p:spPr/>
        <p:txBody>
          <a:bodyPr/>
          <a:lstStyle/>
          <a:p>
            <a:r>
              <a:rPr lang="en-US" dirty="0">
                <a:solidFill>
                  <a:srgbClr val="EC2B7B"/>
                </a:solidFill>
              </a:rPr>
              <a:t>Levels of Representation </a:t>
            </a:r>
          </a:p>
        </p:txBody>
      </p:sp>
      <p:pic>
        <p:nvPicPr>
          <p:cNvPr id="4" name="Picture 3">
            <a:extLst>
              <a:ext uri="{FF2B5EF4-FFF2-40B4-BE49-F238E27FC236}">
                <a16:creationId xmlns:a16="http://schemas.microsoft.com/office/drawing/2014/main" id="{5E4783BA-FA39-4441-9529-4A05E013BBFE}"/>
              </a:ext>
            </a:extLst>
          </p:cNvPr>
          <p:cNvPicPr>
            <a:picLocks noChangeAspect="1"/>
          </p:cNvPicPr>
          <p:nvPr/>
        </p:nvPicPr>
        <p:blipFill>
          <a:blip r:embed="rId3"/>
          <a:stretch>
            <a:fillRect/>
          </a:stretch>
        </p:blipFill>
        <p:spPr>
          <a:xfrm>
            <a:off x="1731530" y="1310471"/>
            <a:ext cx="8728940" cy="4507992"/>
          </a:xfrm>
          <a:prstGeom prst="rect">
            <a:avLst/>
          </a:prstGeom>
        </p:spPr>
      </p:pic>
    </p:spTree>
    <p:extLst>
      <p:ext uri="{BB962C8B-B14F-4D97-AF65-F5344CB8AC3E}">
        <p14:creationId xmlns:p14="http://schemas.microsoft.com/office/powerpoint/2010/main" val="3534452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DF20-50FB-6A40-AF42-7973089A93C3}"/>
              </a:ext>
            </a:extLst>
          </p:cNvPr>
          <p:cNvSpPr>
            <a:spLocks noGrp="1"/>
          </p:cNvSpPr>
          <p:nvPr>
            <p:ph type="title"/>
          </p:nvPr>
        </p:nvSpPr>
        <p:spPr/>
        <p:txBody>
          <a:bodyPr/>
          <a:lstStyle/>
          <a:p>
            <a:r>
              <a:rPr lang="en-US" dirty="0">
                <a:solidFill>
                  <a:srgbClr val="EC2B7B"/>
                </a:solidFill>
              </a:rPr>
              <a:t>The Legislative Process</a:t>
            </a:r>
          </a:p>
        </p:txBody>
      </p:sp>
      <p:sp>
        <p:nvSpPr>
          <p:cNvPr id="9" name="Oval 8">
            <a:extLst>
              <a:ext uri="{FF2B5EF4-FFF2-40B4-BE49-F238E27FC236}">
                <a16:creationId xmlns:a16="http://schemas.microsoft.com/office/drawing/2014/main" id="{CC7B633D-880A-F14D-8778-122730826C73}"/>
              </a:ext>
            </a:extLst>
          </p:cNvPr>
          <p:cNvSpPr/>
          <p:nvPr/>
        </p:nvSpPr>
        <p:spPr>
          <a:xfrm>
            <a:off x="1085849" y="1976966"/>
            <a:ext cx="1704977" cy="1709209"/>
          </a:xfrm>
          <a:prstGeom prst="ellipse">
            <a:avLst/>
          </a:prstGeom>
          <a:solidFill>
            <a:srgbClr val="EC2B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15C04D-1405-C945-BFFD-22F0E0612FD0}"/>
              </a:ext>
            </a:extLst>
          </p:cNvPr>
          <p:cNvSpPr txBox="1"/>
          <p:nvPr/>
        </p:nvSpPr>
        <p:spPr>
          <a:xfrm>
            <a:off x="1429544" y="2641082"/>
            <a:ext cx="1101990" cy="369332"/>
          </a:xfrm>
          <a:prstGeom prst="rect">
            <a:avLst/>
          </a:prstGeom>
          <a:noFill/>
        </p:spPr>
        <p:txBody>
          <a:bodyPr wrap="square" rtlCol="0">
            <a:spAutoFit/>
          </a:bodyPr>
          <a:lstStyle/>
          <a:p>
            <a:r>
              <a:rPr lang="en-US" b="1" dirty="0"/>
              <a:t>Concept</a:t>
            </a:r>
          </a:p>
        </p:txBody>
      </p:sp>
      <p:sp>
        <p:nvSpPr>
          <p:cNvPr id="12" name="Rounded Rectangle 11">
            <a:extLst>
              <a:ext uri="{FF2B5EF4-FFF2-40B4-BE49-F238E27FC236}">
                <a16:creationId xmlns:a16="http://schemas.microsoft.com/office/drawing/2014/main" id="{5888DB6C-5A71-DC46-8911-02AF3902099A}"/>
              </a:ext>
            </a:extLst>
          </p:cNvPr>
          <p:cNvSpPr/>
          <p:nvPr/>
        </p:nvSpPr>
        <p:spPr>
          <a:xfrm>
            <a:off x="4790214" y="2247447"/>
            <a:ext cx="2071688" cy="132556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E2665B1-B778-294E-A59C-60F95364A78D}"/>
              </a:ext>
            </a:extLst>
          </p:cNvPr>
          <p:cNvSpPr txBox="1"/>
          <p:nvPr/>
        </p:nvSpPr>
        <p:spPr>
          <a:xfrm>
            <a:off x="5281942" y="2741975"/>
            <a:ext cx="1088232" cy="369332"/>
          </a:xfrm>
          <a:prstGeom prst="rect">
            <a:avLst/>
          </a:prstGeom>
          <a:noFill/>
        </p:spPr>
        <p:txBody>
          <a:bodyPr wrap="square" rtlCol="0">
            <a:spAutoFit/>
          </a:bodyPr>
          <a:lstStyle/>
          <a:p>
            <a:r>
              <a:rPr lang="en-US" b="1" dirty="0"/>
              <a:t>Sponsor</a:t>
            </a:r>
          </a:p>
        </p:txBody>
      </p:sp>
      <p:sp>
        <p:nvSpPr>
          <p:cNvPr id="15" name="Right Arrow 14">
            <a:extLst>
              <a:ext uri="{FF2B5EF4-FFF2-40B4-BE49-F238E27FC236}">
                <a16:creationId xmlns:a16="http://schemas.microsoft.com/office/drawing/2014/main" id="{4C08F2F8-3E2F-CE44-983C-AECC4982F6C8}"/>
              </a:ext>
            </a:extLst>
          </p:cNvPr>
          <p:cNvSpPr/>
          <p:nvPr/>
        </p:nvSpPr>
        <p:spPr>
          <a:xfrm>
            <a:off x="7266780" y="2660543"/>
            <a:ext cx="1422070" cy="5321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1873C60C-62D6-5A43-B932-8B34A5AD4AC1}"/>
              </a:ext>
            </a:extLst>
          </p:cNvPr>
          <p:cNvSpPr/>
          <p:nvPr/>
        </p:nvSpPr>
        <p:spPr>
          <a:xfrm>
            <a:off x="9140097" y="1976966"/>
            <a:ext cx="1952625" cy="35808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78250E0-FD91-F84D-91EC-CCFA2946CEFF}"/>
              </a:ext>
            </a:extLst>
          </p:cNvPr>
          <p:cNvSpPr txBox="1"/>
          <p:nvPr/>
        </p:nvSpPr>
        <p:spPr>
          <a:xfrm>
            <a:off x="9444896" y="3501509"/>
            <a:ext cx="1343025" cy="369332"/>
          </a:xfrm>
          <a:prstGeom prst="rect">
            <a:avLst/>
          </a:prstGeom>
          <a:noFill/>
        </p:spPr>
        <p:txBody>
          <a:bodyPr wrap="square" rtlCol="0">
            <a:spAutoFit/>
          </a:bodyPr>
          <a:lstStyle/>
          <a:p>
            <a:r>
              <a:rPr lang="en-US" b="1" dirty="0"/>
              <a:t>Committee</a:t>
            </a:r>
          </a:p>
        </p:txBody>
      </p:sp>
      <p:sp>
        <p:nvSpPr>
          <p:cNvPr id="17" name="TextBox 16">
            <a:extLst>
              <a:ext uri="{FF2B5EF4-FFF2-40B4-BE49-F238E27FC236}">
                <a16:creationId xmlns:a16="http://schemas.microsoft.com/office/drawing/2014/main" id="{287DCF0F-D72A-0F49-9050-A4E5A1BB557B}"/>
              </a:ext>
            </a:extLst>
          </p:cNvPr>
          <p:cNvSpPr txBox="1"/>
          <p:nvPr/>
        </p:nvSpPr>
        <p:spPr>
          <a:xfrm>
            <a:off x="7259075" y="2339718"/>
            <a:ext cx="1422070" cy="369332"/>
          </a:xfrm>
          <a:prstGeom prst="rect">
            <a:avLst/>
          </a:prstGeom>
          <a:noFill/>
        </p:spPr>
        <p:txBody>
          <a:bodyPr wrap="square" rtlCol="0">
            <a:spAutoFit/>
          </a:bodyPr>
          <a:lstStyle/>
          <a:p>
            <a:r>
              <a:rPr lang="en-US" b="1" dirty="0"/>
              <a:t>Co-Sponsor</a:t>
            </a:r>
          </a:p>
        </p:txBody>
      </p:sp>
      <p:sp>
        <p:nvSpPr>
          <p:cNvPr id="18" name="TextBox 17">
            <a:extLst>
              <a:ext uri="{FF2B5EF4-FFF2-40B4-BE49-F238E27FC236}">
                <a16:creationId xmlns:a16="http://schemas.microsoft.com/office/drawing/2014/main" id="{658C7A02-F0FF-0F4F-8E96-9233EF7631E8}"/>
              </a:ext>
            </a:extLst>
          </p:cNvPr>
          <p:cNvSpPr txBox="1"/>
          <p:nvPr/>
        </p:nvSpPr>
        <p:spPr>
          <a:xfrm>
            <a:off x="7353629" y="3144231"/>
            <a:ext cx="1189633" cy="369332"/>
          </a:xfrm>
          <a:prstGeom prst="rect">
            <a:avLst/>
          </a:prstGeom>
          <a:noFill/>
        </p:spPr>
        <p:txBody>
          <a:bodyPr wrap="square" rtlCol="0">
            <a:spAutoFit/>
          </a:bodyPr>
          <a:lstStyle/>
          <a:p>
            <a:r>
              <a:rPr lang="en-US" b="1" dirty="0"/>
              <a:t>Outreach</a:t>
            </a:r>
          </a:p>
        </p:txBody>
      </p:sp>
      <p:sp>
        <p:nvSpPr>
          <p:cNvPr id="19" name="Left Arrow 18">
            <a:extLst>
              <a:ext uri="{FF2B5EF4-FFF2-40B4-BE49-F238E27FC236}">
                <a16:creationId xmlns:a16="http://schemas.microsoft.com/office/drawing/2014/main" id="{1F207397-DD8D-3E48-B50A-C1FD7910DA59}"/>
              </a:ext>
            </a:extLst>
          </p:cNvPr>
          <p:cNvSpPr/>
          <p:nvPr/>
        </p:nvSpPr>
        <p:spPr>
          <a:xfrm>
            <a:off x="7237410" y="4431397"/>
            <a:ext cx="1422070" cy="532195"/>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A51AEE61-4551-5045-803E-4A4194067785}"/>
              </a:ext>
            </a:extLst>
          </p:cNvPr>
          <p:cNvSpPr/>
          <p:nvPr/>
        </p:nvSpPr>
        <p:spPr>
          <a:xfrm>
            <a:off x="4790214" y="4034714"/>
            <a:ext cx="2071688" cy="132556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B77BDC4-8140-2441-B91D-16A8F0C441BF}"/>
              </a:ext>
            </a:extLst>
          </p:cNvPr>
          <p:cNvSpPr txBox="1"/>
          <p:nvPr/>
        </p:nvSpPr>
        <p:spPr>
          <a:xfrm>
            <a:off x="5486712" y="4514028"/>
            <a:ext cx="678692" cy="369332"/>
          </a:xfrm>
          <a:prstGeom prst="rect">
            <a:avLst/>
          </a:prstGeom>
          <a:noFill/>
        </p:spPr>
        <p:txBody>
          <a:bodyPr wrap="square" rtlCol="0">
            <a:spAutoFit/>
          </a:bodyPr>
          <a:lstStyle/>
          <a:p>
            <a:r>
              <a:rPr lang="en-US" b="1" dirty="0"/>
              <a:t>Floor</a:t>
            </a:r>
          </a:p>
        </p:txBody>
      </p:sp>
      <p:sp>
        <p:nvSpPr>
          <p:cNvPr id="25" name="Left Arrow 24">
            <a:extLst>
              <a:ext uri="{FF2B5EF4-FFF2-40B4-BE49-F238E27FC236}">
                <a16:creationId xmlns:a16="http://schemas.microsoft.com/office/drawing/2014/main" id="{3EDA65DB-A266-AD48-86B4-80A40259DE81}"/>
              </a:ext>
            </a:extLst>
          </p:cNvPr>
          <p:cNvSpPr/>
          <p:nvPr/>
        </p:nvSpPr>
        <p:spPr>
          <a:xfrm>
            <a:off x="3005358" y="4431397"/>
            <a:ext cx="1422070" cy="532195"/>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6FABFCCB-0337-5948-B9DB-D4B72D1D8760}"/>
              </a:ext>
            </a:extLst>
          </p:cNvPr>
          <p:cNvSpPr/>
          <p:nvPr/>
        </p:nvSpPr>
        <p:spPr>
          <a:xfrm>
            <a:off x="3005358" y="2705331"/>
            <a:ext cx="1422070" cy="53219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a:extLst>
              <a:ext uri="{FF2B5EF4-FFF2-40B4-BE49-F238E27FC236}">
                <a16:creationId xmlns:a16="http://schemas.microsoft.com/office/drawing/2014/main" id="{E4066B89-983A-8749-A3F5-302A0DBF0D30}"/>
              </a:ext>
            </a:extLst>
          </p:cNvPr>
          <p:cNvSpPr/>
          <p:nvPr/>
        </p:nvSpPr>
        <p:spPr>
          <a:xfrm>
            <a:off x="1023274" y="3972453"/>
            <a:ext cx="1890051" cy="1325563"/>
          </a:xfrm>
          <a:prstGeom prst="triangl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47C5CED-F1BD-B243-8504-BD910A62CA59}"/>
              </a:ext>
            </a:extLst>
          </p:cNvPr>
          <p:cNvSpPr txBox="1"/>
          <p:nvPr/>
        </p:nvSpPr>
        <p:spPr>
          <a:xfrm>
            <a:off x="1687253" y="4706874"/>
            <a:ext cx="678692" cy="369332"/>
          </a:xfrm>
          <a:prstGeom prst="rect">
            <a:avLst/>
          </a:prstGeom>
          <a:noFill/>
        </p:spPr>
        <p:txBody>
          <a:bodyPr wrap="square" rtlCol="0">
            <a:spAutoFit/>
          </a:bodyPr>
          <a:lstStyle/>
          <a:p>
            <a:r>
              <a:rPr lang="en-US" b="1" dirty="0"/>
              <a:t>Law</a:t>
            </a:r>
          </a:p>
        </p:txBody>
      </p:sp>
      <p:sp>
        <p:nvSpPr>
          <p:cNvPr id="29" name="TextBox 28">
            <a:extLst>
              <a:ext uri="{FF2B5EF4-FFF2-40B4-BE49-F238E27FC236}">
                <a16:creationId xmlns:a16="http://schemas.microsoft.com/office/drawing/2014/main" id="{EFD83BAE-0859-C142-AD74-1041717028C6}"/>
              </a:ext>
            </a:extLst>
          </p:cNvPr>
          <p:cNvSpPr txBox="1"/>
          <p:nvPr/>
        </p:nvSpPr>
        <p:spPr>
          <a:xfrm>
            <a:off x="3292988" y="4044767"/>
            <a:ext cx="1422070" cy="369332"/>
          </a:xfrm>
          <a:prstGeom prst="rect">
            <a:avLst/>
          </a:prstGeom>
          <a:noFill/>
        </p:spPr>
        <p:txBody>
          <a:bodyPr wrap="square" rtlCol="0">
            <a:spAutoFit/>
          </a:bodyPr>
          <a:lstStyle/>
          <a:p>
            <a:r>
              <a:rPr lang="en-US" b="1" dirty="0"/>
              <a:t>Executive</a:t>
            </a:r>
          </a:p>
        </p:txBody>
      </p:sp>
    </p:spTree>
    <p:extLst>
      <p:ext uri="{BB962C8B-B14F-4D97-AF65-F5344CB8AC3E}">
        <p14:creationId xmlns:p14="http://schemas.microsoft.com/office/powerpoint/2010/main" val="1090478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8EAE-8F5B-F44A-A153-BA229E1BD80D}"/>
              </a:ext>
            </a:extLst>
          </p:cNvPr>
          <p:cNvSpPr>
            <a:spLocks noGrp="1"/>
          </p:cNvSpPr>
          <p:nvPr>
            <p:ph type="title"/>
          </p:nvPr>
        </p:nvSpPr>
        <p:spPr/>
        <p:txBody>
          <a:bodyPr/>
          <a:lstStyle/>
          <a:p>
            <a:r>
              <a:rPr lang="en-US" dirty="0">
                <a:solidFill>
                  <a:srgbClr val="EC2B7B"/>
                </a:solidFill>
              </a:rPr>
              <a:t>The Legislative Process:</a:t>
            </a:r>
            <a:br>
              <a:rPr lang="en-US" dirty="0">
                <a:solidFill>
                  <a:srgbClr val="EC2B7B"/>
                </a:solidFill>
              </a:rPr>
            </a:br>
            <a:r>
              <a:rPr lang="en-US" dirty="0">
                <a:solidFill>
                  <a:srgbClr val="EC2B7B"/>
                </a:solidFill>
              </a:rPr>
              <a:t>Concept and Sponsor </a:t>
            </a:r>
          </a:p>
        </p:txBody>
      </p:sp>
      <p:sp>
        <p:nvSpPr>
          <p:cNvPr id="3" name="Content Placeholder 2">
            <a:extLst>
              <a:ext uri="{FF2B5EF4-FFF2-40B4-BE49-F238E27FC236}">
                <a16:creationId xmlns:a16="http://schemas.microsoft.com/office/drawing/2014/main" id="{3B623698-B44E-6746-9D02-D1D204CF47F4}"/>
              </a:ext>
            </a:extLst>
          </p:cNvPr>
          <p:cNvSpPr>
            <a:spLocks noGrp="1"/>
          </p:cNvSpPr>
          <p:nvPr>
            <p:ph sz="half" idx="1"/>
          </p:nvPr>
        </p:nvSpPr>
        <p:spPr>
          <a:xfrm>
            <a:off x="838200" y="1825625"/>
            <a:ext cx="10515600" cy="4351338"/>
          </a:xfrm>
        </p:spPr>
        <p:txBody>
          <a:bodyPr/>
          <a:lstStyle/>
          <a:p>
            <a:r>
              <a:rPr lang="en-US" dirty="0"/>
              <a:t>Issues become concepts which become bills. </a:t>
            </a:r>
          </a:p>
          <a:p>
            <a:r>
              <a:rPr lang="en-US" dirty="0"/>
              <a:t>Sponsor or “Legislative Champion”</a:t>
            </a:r>
          </a:p>
          <a:p>
            <a:pPr lvl="1"/>
            <a:r>
              <a:rPr lang="en-US" dirty="0"/>
              <a:t>Legislator who introduces a bill. </a:t>
            </a:r>
          </a:p>
          <a:p>
            <a:pPr lvl="1"/>
            <a:r>
              <a:rPr lang="en-US" dirty="0"/>
              <a:t>Can be more than one sponsor for a bill called a “co-sponsor.” </a:t>
            </a:r>
          </a:p>
          <a:p>
            <a:pPr lvl="1"/>
            <a:r>
              <a:rPr lang="en-US" dirty="0"/>
              <a:t>Can become a co-sponsor after a bill is introduced. </a:t>
            </a:r>
          </a:p>
          <a:p>
            <a:pPr lvl="1"/>
            <a:endParaRPr lang="en-US" dirty="0"/>
          </a:p>
        </p:txBody>
      </p:sp>
    </p:spTree>
    <p:extLst>
      <p:ext uri="{BB962C8B-B14F-4D97-AF65-F5344CB8AC3E}">
        <p14:creationId xmlns:p14="http://schemas.microsoft.com/office/powerpoint/2010/main" val="3620342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E7A8-5754-3149-8DC3-9F720C202230}"/>
              </a:ext>
            </a:extLst>
          </p:cNvPr>
          <p:cNvSpPr>
            <a:spLocks noGrp="1"/>
          </p:cNvSpPr>
          <p:nvPr>
            <p:ph type="title"/>
          </p:nvPr>
        </p:nvSpPr>
        <p:spPr/>
        <p:txBody>
          <a:bodyPr/>
          <a:lstStyle/>
          <a:p>
            <a:r>
              <a:rPr lang="en-US" dirty="0">
                <a:solidFill>
                  <a:srgbClr val="EC2B7B"/>
                </a:solidFill>
              </a:rPr>
              <a:t>The Legislative Process:</a:t>
            </a:r>
            <a:br>
              <a:rPr lang="en-US" dirty="0">
                <a:solidFill>
                  <a:srgbClr val="EC2B7B"/>
                </a:solidFill>
              </a:rPr>
            </a:br>
            <a:r>
              <a:rPr lang="en-US" dirty="0">
                <a:solidFill>
                  <a:srgbClr val="EC2B7B"/>
                </a:solidFill>
              </a:rPr>
              <a:t>Committees </a:t>
            </a:r>
          </a:p>
        </p:txBody>
      </p:sp>
      <p:sp>
        <p:nvSpPr>
          <p:cNvPr id="5" name="Content Placeholder 4">
            <a:extLst>
              <a:ext uri="{FF2B5EF4-FFF2-40B4-BE49-F238E27FC236}">
                <a16:creationId xmlns:a16="http://schemas.microsoft.com/office/drawing/2014/main" id="{BF812462-4B42-7849-A729-99AA7F9C270D}"/>
              </a:ext>
            </a:extLst>
          </p:cNvPr>
          <p:cNvSpPr>
            <a:spLocks noGrp="1"/>
          </p:cNvSpPr>
          <p:nvPr>
            <p:ph idx="1"/>
          </p:nvPr>
        </p:nvSpPr>
        <p:spPr>
          <a:xfrm>
            <a:off x="838200" y="1690688"/>
            <a:ext cx="5257800" cy="4351338"/>
          </a:xfrm>
        </p:spPr>
        <p:txBody>
          <a:bodyPr>
            <a:normAutofit/>
          </a:bodyPr>
          <a:lstStyle/>
          <a:p>
            <a:r>
              <a:rPr lang="en-US" sz="2600" dirty="0"/>
              <a:t>Committees examine policy issues and determine whether a bill will go to the floor for a vote.</a:t>
            </a:r>
          </a:p>
          <a:p>
            <a:r>
              <a:rPr lang="en-US" sz="2600" dirty="0"/>
              <a:t>Many bills die in committee.</a:t>
            </a:r>
          </a:p>
          <a:p>
            <a:r>
              <a:rPr lang="en-US" sz="2600" dirty="0"/>
              <a:t>Most of the work to delay or pass a bill happens </a:t>
            </a:r>
            <a:r>
              <a:rPr lang="en-US" sz="2600" u="sng" dirty="0"/>
              <a:t>in committee</a:t>
            </a:r>
            <a:r>
              <a:rPr lang="en-US" sz="2600" dirty="0"/>
              <a:t>. </a:t>
            </a:r>
          </a:p>
          <a:p>
            <a:r>
              <a:rPr lang="en-US" sz="2600" dirty="0"/>
              <a:t>This is where you may provide testimony. </a:t>
            </a:r>
          </a:p>
        </p:txBody>
      </p:sp>
      <p:pic>
        <p:nvPicPr>
          <p:cNvPr id="9" name="Picture 8" descr="A picture containing person, indoor, table, person&#10;&#10;Description automatically generated">
            <a:extLst>
              <a:ext uri="{FF2B5EF4-FFF2-40B4-BE49-F238E27FC236}">
                <a16:creationId xmlns:a16="http://schemas.microsoft.com/office/drawing/2014/main" id="{0ECBCE28-2B0F-1F4E-8508-BF57533C4340}"/>
              </a:ext>
            </a:extLst>
          </p:cNvPr>
          <p:cNvPicPr>
            <a:picLocks noChangeAspect="1"/>
          </p:cNvPicPr>
          <p:nvPr/>
        </p:nvPicPr>
        <p:blipFill>
          <a:blip r:embed="rId3"/>
          <a:stretch>
            <a:fillRect/>
          </a:stretch>
        </p:blipFill>
        <p:spPr>
          <a:xfrm>
            <a:off x="6096000" y="1921933"/>
            <a:ext cx="5355110" cy="3014133"/>
          </a:xfrm>
          <a:prstGeom prst="rect">
            <a:avLst/>
          </a:prstGeom>
        </p:spPr>
      </p:pic>
    </p:spTree>
    <p:extLst>
      <p:ext uri="{BB962C8B-B14F-4D97-AF65-F5344CB8AC3E}">
        <p14:creationId xmlns:p14="http://schemas.microsoft.com/office/powerpoint/2010/main" val="1732592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50024-7781-FE41-92EF-B5DC9DCED98B}"/>
              </a:ext>
            </a:extLst>
          </p:cNvPr>
          <p:cNvSpPr>
            <a:spLocks noGrp="1"/>
          </p:cNvSpPr>
          <p:nvPr>
            <p:ph type="title"/>
          </p:nvPr>
        </p:nvSpPr>
        <p:spPr/>
        <p:txBody>
          <a:bodyPr/>
          <a:lstStyle/>
          <a:p>
            <a:r>
              <a:rPr lang="en-US" dirty="0">
                <a:solidFill>
                  <a:srgbClr val="EC2B7B"/>
                </a:solidFill>
              </a:rPr>
              <a:t>The Legislative Process:</a:t>
            </a:r>
            <a:br>
              <a:rPr lang="en-US" dirty="0">
                <a:solidFill>
                  <a:srgbClr val="EC2B7B"/>
                </a:solidFill>
              </a:rPr>
            </a:br>
            <a:r>
              <a:rPr lang="en-US" dirty="0">
                <a:solidFill>
                  <a:srgbClr val="EC2B7B"/>
                </a:solidFill>
              </a:rPr>
              <a:t>Floor and Law</a:t>
            </a:r>
          </a:p>
        </p:txBody>
      </p:sp>
      <p:sp>
        <p:nvSpPr>
          <p:cNvPr id="5" name="Content Placeholder 4">
            <a:extLst>
              <a:ext uri="{FF2B5EF4-FFF2-40B4-BE49-F238E27FC236}">
                <a16:creationId xmlns:a16="http://schemas.microsoft.com/office/drawing/2014/main" id="{4EFC8A7E-9CF4-9F4B-891D-81A5F6E83733}"/>
              </a:ext>
            </a:extLst>
          </p:cNvPr>
          <p:cNvSpPr>
            <a:spLocks noGrp="1"/>
          </p:cNvSpPr>
          <p:nvPr>
            <p:ph idx="1"/>
          </p:nvPr>
        </p:nvSpPr>
        <p:spPr>
          <a:xfrm>
            <a:off x="838200" y="1825625"/>
            <a:ext cx="10515600" cy="3389842"/>
          </a:xfrm>
        </p:spPr>
        <p:txBody>
          <a:bodyPr/>
          <a:lstStyle/>
          <a:p>
            <a:r>
              <a:rPr lang="en-US" dirty="0"/>
              <a:t>The Floor: Where the votes on a bill happen.</a:t>
            </a:r>
          </a:p>
          <a:p>
            <a:pPr lvl="1"/>
            <a:r>
              <a:rPr lang="en-US" dirty="0"/>
              <a:t>Both the House and Senate must vote in-favor of a bill before it can go to the Governor. </a:t>
            </a:r>
          </a:p>
          <a:p>
            <a:pPr lvl="1"/>
            <a:r>
              <a:rPr lang="en-US" dirty="0"/>
              <a:t>If the House and Senate bills are not identical, the bill cannot move forward until both chambers have voted on the same bill. </a:t>
            </a:r>
          </a:p>
          <a:p>
            <a:r>
              <a:rPr lang="en-US" dirty="0"/>
              <a:t>Governor signs bill into law. </a:t>
            </a:r>
          </a:p>
          <a:p>
            <a:pPr lvl="1"/>
            <a:endParaRPr lang="en-US" dirty="0"/>
          </a:p>
        </p:txBody>
      </p:sp>
    </p:spTree>
    <p:extLst>
      <p:ext uri="{BB962C8B-B14F-4D97-AF65-F5344CB8AC3E}">
        <p14:creationId xmlns:p14="http://schemas.microsoft.com/office/powerpoint/2010/main" val="3413002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F282-24E8-A14C-B1DC-3C295CEE6CA0}"/>
              </a:ext>
            </a:extLst>
          </p:cNvPr>
          <p:cNvSpPr>
            <a:spLocks noGrp="1"/>
          </p:cNvSpPr>
          <p:nvPr>
            <p:ph type="title"/>
          </p:nvPr>
        </p:nvSpPr>
        <p:spPr/>
        <p:txBody>
          <a:bodyPr/>
          <a:lstStyle/>
          <a:p>
            <a:r>
              <a:rPr lang="en-US" dirty="0">
                <a:solidFill>
                  <a:srgbClr val="EC2B7B"/>
                </a:solidFill>
              </a:rPr>
              <a:t>When is your state in session?</a:t>
            </a:r>
          </a:p>
        </p:txBody>
      </p:sp>
      <p:pic>
        <p:nvPicPr>
          <p:cNvPr id="8" name="Picture 7" descr="Timeline&#10;&#10;Description automatically generated">
            <a:extLst>
              <a:ext uri="{FF2B5EF4-FFF2-40B4-BE49-F238E27FC236}">
                <a16:creationId xmlns:a16="http://schemas.microsoft.com/office/drawing/2014/main" id="{50290546-06E7-A54E-80AF-ADF09E821D11}"/>
              </a:ext>
            </a:extLst>
          </p:cNvPr>
          <p:cNvPicPr>
            <a:picLocks noChangeAspect="1"/>
          </p:cNvPicPr>
          <p:nvPr/>
        </p:nvPicPr>
        <p:blipFill>
          <a:blip r:embed="rId3"/>
          <a:stretch>
            <a:fillRect/>
          </a:stretch>
        </p:blipFill>
        <p:spPr>
          <a:xfrm>
            <a:off x="1600201" y="1453622"/>
            <a:ext cx="8517466" cy="4601552"/>
          </a:xfrm>
          <a:prstGeom prst="rect">
            <a:avLst/>
          </a:prstGeom>
        </p:spPr>
      </p:pic>
    </p:spTree>
    <p:extLst>
      <p:ext uri="{BB962C8B-B14F-4D97-AF65-F5344CB8AC3E}">
        <p14:creationId xmlns:p14="http://schemas.microsoft.com/office/powerpoint/2010/main" val="2812653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2225-8E15-5E45-AF84-9CD8C01AD607}"/>
              </a:ext>
            </a:extLst>
          </p:cNvPr>
          <p:cNvSpPr>
            <a:spLocks noGrp="1"/>
          </p:cNvSpPr>
          <p:nvPr>
            <p:ph type="title"/>
          </p:nvPr>
        </p:nvSpPr>
        <p:spPr/>
        <p:txBody>
          <a:bodyPr/>
          <a:lstStyle/>
          <a:p>
            <a:r>
              <a:rPr lang="en-US" dirty="0">
                <a:solidFill>
                  <a:srgbClr val="EC2B7B"/>
                </a:solidFill>
              </a:rPr>
              <a:t>Who is your representative and senator?</a:t>
            </a:r>
          </a:p>
        </p:txBody>
      </p:sp>
      <p:pic>
        <p:nvPicPr>
          <p:cNvPr id="5" name="Picture 4" descr="Graphical user interface, website&#10;&#10;Description automatically generated">
            <a:extLst>
              <a:ext uri="{FF2B5EF4-FFF2-40B4-BE49-F238E27FC236}">
                <a16:creationId xmlns:a16="http://schemas.microsoft.com/office/drawing/2014/main" id="{5BBFAB6C-FE1F-BC42-AAB5-614D7DC8545E}"/>
              </a:ext>
            </a:extLst>
          </p:cNvPr>
          <p:cNvPicPr>
            <a:picLocks noChangeAspect="1"/>
          </p:cNvPicPr>
          <p:nvPr/>
        </p:nvPicPr>
        <p:blipFill>
          <a:blip r:embed="rId3"/>
          <a:stretch>
            <a:fillRect/>
          </a:stretch>
        </p:blipFill>
        <p:spPr>
          <a:xfrm>
            <a:off x="982133" y="1690688"/>
            <a:ext cx="10227733" cy="4189570"/>
          </a:xfrm>
          <a:prstGeom prst="rect">
            <a:avLst/>
          </a:prstGeom>
        </p:spPr>
      </p:pic>
    </p:spTree>
    <p:extLst>
      <p:ext uri="{BB962C8B-B14F-4D97-AF65-F5344CB8AC3E}">
        <p14:creationId xmlns:p14="http://schemas.microsoft.com/office/powerpoint/2010/main" val="253686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B1FBA-FA94-044E-87C5-D026AD746D66}"/>
              </a:ext>
            </a:extLst>
          </p:cNvPr>
          <p:cNvSpPr>
            <a:spLocks noGrp="1"/>
          </p:cNvSpPr>
          <p:nvPr>
            <p:ph type="title"/>
          </p:nvPr>
        </p:nvSpPr>
        <p:spPr/>
        <p:txBody>
          <a:bodyPr/>
          <a:lstStyle/>
          <a:p>
            <a:r>
              <a:rPr lang="en-US" dirty="0">
                <a:solidFill>
                  <a:srgbClr val="EC2B7B"/>
                </a:solidFill>
              </a:rPr>
              <a:t>Objectives</a:t>
            </a:r>
          </a:p>
        </p:txBody>
      </p:sp>
      <p:sp>
        <p:nvSpPr>
          <p:cNvPr id="3" name="Content Placeholder 2">
            <a:extLst>
              <a:ext uri="{FF2B5EF4-FFF2-40B4-BE49-F238E27FC236}">
                <a16:creationId xmlns:a16="http://schemas.microsoft.com/office/drawing/2014/main" id="{AC50B2AB-5091-9842-B32B-2EA8619932B1}"/>
              </a:ext>
            </a:extLst>
          </p:cNvPr>
          <p:cNvSpPr>
            <a:spLocks noGrp="1"/>
          </p:cNvSpPr>
          <p:nvPr>
            <p:ph idx="1"/>
          </p:nvPr>
        </p:nvSpPr>
        <p:spPr>
          <a:xfrm>
            <a:off x="838200" y="1690688"/>
            <a:ext cx="10515600" cy="4351338"/>
          </a:xfrm>
        </p:spPr>
        <p:txBody>
          <a:bodyPr/>
          <a:lstStyle/>
          <a:p>
            <a:r>
              <a:rPr lang="en-US" dirty="0"/>
              <a:t>Understand the legislative branch of government.</a:t>
            </a:r>
          </a:p>
          <a:p>
            <a:r>
              <a:rPr lang="en-US" dirty="0"/>
              <a:t>Understand what is the state legislative process.</a:t>
            </a:r>
          </a:p>
          <a:p>
            <a:r>
              <a:rPr lang="en-US" dirty="0"/>
              <a:t>How to effectively advocate for issues important to you throughout the legislative process. </a:t>
            </a:r>
          </a:p>
          <a:p>
            <a:endParaRPr lang="en-US" dirty="0"/>
          </a:p>
          <a:p>
            <a:endParaRPr lang="en-US" dirty="0"/>
          </a:p>
        </p:txBody>
      </p:sp>
    </p:spTree>
    <p:extLst>
      <p:ext uri="{BB962C8B-B14F-4D97-AF65-F5344CB8AC3E}">
        <p14:creationId xmlns:p14="http://schemas.microsoft.com/office/powerpoint/2010/main" val="1018764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19E961-A71E-2740-B0D0-753F2F08ED8A}"/>
              </a:ext>
            </a:extLst>
          </p:cNvPr>
          <p:cNvSpPr>
            <a:spLocks noGrp="1"/>
          </p:cNvSpPr>
          <p:nvPr>
            <p:ph type="ctrTitle"/>
          </p:nvPr>
        </p:nvSpPr>
        <p:spPr/>
        <p:txBody>
          <a:bodyPr/>
          <a:lstStyle/>
          <a:p>
            <a:r>
              <a:rPr lang="en-US" dirty="0">
                <a:solidFill>
                  <a:srgbClr val="EC2B7B"/>
                </a:solidFill>
              </a:rPr>
              <a:t>Legislative Advocacy </a:t>
            </a:r>
          </a:p>
        </p:txBody>
      </p:sp>
    </p:spTree>
    <p:extLst>
      <p:ext uri="{BB962C8B-B14F-4D97-AF65-F5344CB8AC3E}">
        <p14:creationId xmlns:p14="http://schemas.microsoft.com/office/powerpoint/2010/main" val="1244593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A1ED8-08FE-2E41-AAF7-3EFD0BA7EF99}"/>
              </a:ext>
            </a:extLst>
          </p:cNvPr>
          <p:cNvSpPr>
            <a:spLocks noGrp="1"/>
          </p:cNvSpPr>
          <p:nvPr>
            <p:ph type="title"/>
          </p:nvPr>
        </p:nvSpPr>
        <p:spPr/>
        <p:txBody>
          <a:bodyPr/>
          <a:lstStyle/>
          <a:p>
            <a:r>
              <a:rPr lang="en-US" dirty="0">
                <a:solidFill>
                  <a:srgbClr val="EC2B7B"/>
                </a:solidFill>
              </a:rPr>
              <a:t>Why Should You Be A Legislative Advocate? </a:t>
            </a:r>
          </a:p>
        </p:txBody>
      </p:sp>
      <p:sp>
        <p:nvSpPr>
          <p:cNvPr id="4" name="Content Placeholder 3">
            <a:extLst>
              <a:ext uri="{FF2B5EF4-FFF2-40B4-BE49-F238E27FC236}">
                <a16:creationId xmlns:a16="http://schemas.microsoft.com/office/drawing/2014/main" id="{ED328FB1-0567-4F42-ADCC-17D08F1DFA4D}"/>
              </a:ext>
            </a:extLst>
          </p:cNvPr>
          <p:cNvSpPr>
            <a:spLocks noGrp="1"/>
          </p:cNvSpPr>
          <p:nvPr>
            <p:ph idx="1"/>
          </p:nvPr>
        </p:nvSpPr>
        <p:spPr>
          <a:xfrm>
            <a:off x="838200" y="1690688"/>
            <a:ext cx="10515600" cy="3863975"/>
          </a:xfrm>
        </p:spPr>
        <p:txBody>
          <a:bodyPr/>
          <a:lstStyle/>
          <a:p>
            <a:r>
              <a:rPr lang="en-US" dirty="0"/>
              <a:t>You are the subject matter experts!</a:t>
            </a:r>
          </a:p>
          <a:p>
            <a:pPr lvl="1"/>
            <a:r>
              <a:rPr lang="en-US" dirty="0"/>
              <a:t>As a person living with HIV.</a:t>
            </a:r>
          </a:p>
          <a:p>
            <a:pPr lvl="1"/>
            <a:r>
              <a:rPr lang="en-US" dirty="0"/>
              <a:t>As a person providing services to people living with HIV. </a:t>
            </a:r>
          </a:p>
          <a:p>
            <a:pPr lvl="1"/>
            <a:r>
              <a:rPr lang="en-US" dirty="0"/>
              <a:t>As a community advocate. </a:t>
            </a:r>
          </a:p>
          <a:p>
            <a:r>
              <a:rPr lang="en-US" dirty="0"/>
              <a:t>Your lived experience provides perspective and impact far beyond what only data can provide. </a:t>
            </a:r>
          </a:p>
          <a:p>
            <a:r>
              <a:rPr lang="en-US" dirty="0"/>
              <a:t>Lawmakers need the human story and face to understand how laws and policies impact communities. </a:t>
            </a:r>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8617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3ED33-A229-DC42-B784-6F3338AC564A}"/>
              </a:ext>
            </a:extLst>
          </p:cNvPr>
          <p:cNvSpPr>
            <a:spLocks noGrp="1"/>
          </p:cNvSpPr>
          <p:nvPr>
            <p:ph type="title"/>
          </p:nvPr>
        </p:nvSpPr>
        <p:spPr/>
        <p:txBody>
          <a:bodyPr/>
          <a:lstStyle/>
          <a:p>
            <a:r>
              <a:rPr lang="en-US" dirty="0">
                <a:solidFill>
                  <a:srgbClr val="EC2B7B"/>
                </a:solidFill>
              </a:rPr>
              <a:t>Types of Advocacy </a:t>
            </a:r>
          </a:p>
        </p:txBody>
      </p:sp>
      <p:sp>
        <p:nvSpPr>
          <p:cNvPr id="3" name="Content Placeholder 2">
            <a:extLst>
              <a:ext uri="{FF2B5EF4-FFF2-40B4-BE49-F238E27FC236}">
                <a16:creationId xmlns:a16="http://schemas.microsoft.com/office/drawing/2014/main" id="{D71AF6E2-44A7-584A-9014-92136BCFFB62}"/>
              </a:ext>
            </a:extLst>
          </p:cNvPr>
          <p:cNvSpPr>
            <a:spLocks noGrp="1"/>
          </p:cNvSpPr>
          <p:nvPr>
            <p:ph idx="1"/>
          </p:nvPr>
        </p:nvSpPr>
        <p:spPr/>
        <p:txBody>
          <a:bodyPr/>
          <a:lstStyle/>
          <a:p>
            <a:r>
              <a:rPr lang="en-US" dirty="0"/>
              <a:t>Direct Outreach </a:t>
            </a:r>
          </a:p>
          <a:p>
            <a:r>
              <a:rPr lang="en-US" dirty="0"/>
              <a:t>Coalitions</a:t>
            </a:r>
          </a:p>
          <a:p>
            <a:r>
              <a:rPr lang="en-US" dirty="0"/>
              <a:t>Engage with the Legislative Process </a:t>
            </a:r>
          </a:p>
          <a:p>
            <a:r>
              <a:rPr lang="en-US" dirty="0"/>
              <a:t>Develop Tools</a:t>
            </a:r>
          </a:p>
          <a:p>
            <a:endParaRPr lang="en-US" dirty="0"/>
          </a:p>
          <a:p>
            <a:endParaRPr lang="en-US" dirty="0"/>
          </a:p>
        </p:txBody>
      </p:sp>
    </p:spTree>
    <p:extLst>
      <p:ext uri="{BB962C8B-B14F-4D97-AF65-F5344CB8AC3E}">
        <p14:creationId xmlns:p14="http://schemas.microsoft.com/office/powerpoint/2010/main" val="2598516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C9EB-5E0C-BD47-87AF-14FE67BFF999}"/>
              </a:ext>
            </a:extLst>
          </p:cNvPr>
          <p:cNvSpPr>
            <a:spLocks noGrp="1"/>
          </p:cNvSpPr>
          <p:nvPr>
            <p:ph type="title"/>
          </p:nvPr>
        </p:nvSpPr>
        <p:spPr/>
        <p:txBody>
          <a:bodyPr/>
          <a:lstStyle/>
          <a:p>
            <a:r>
              <a:rPr lang="en-US" dirty="0">
                <a:solidFill>
                  <a:srgbClr val="EC2B7B"/>
                </a:solidFill>
              </a:rPr>
              <a:t>Types of Advocacy:</a:t>
            </a:r>
            <a:br>
              <a:rPr lang="en-US" dirty="0">
                <a:solidFill>
                  <a:srgbClr val="EC2B7B"/>
                </a:solidFill>
              </a:rPr>
            </a:br>
            <a:r>
              <a:rPr lang="en-US" dirty="0">
                <a:solidFill>
                  <a:srgbClr val="EC2B7B"/>
                </a:solidFill>
              </a:rPr>
              <a:t>Direct Outreach  </a:t>
            </a:r>
          </a:p>
        </p:txBody>
      </p:sp>
      <p:sp>
        <p:nvSpPr>
          <p:cNvPr id="5" name="Content Placeholder 4">
            <a:extLst>
              <a:ext uri="{FF2B5EF4-FFF2-40B4-BE49-F238E27FC236}">
                <a16:creationId xmlns:a16="http://schemas.microsoft.com/office/drawing/2014/main" id="{E94E30D0-0477-2F46-B248-C1F987990522}"/>
              </a:ext>
            </a:extLst>
          </p:cNvPr>
          <p:cNvSpPr>
            <a:spLocks noGrp="1"/>
          </p:cNvSpPr>
          <p:nvPr>
            <p:ph idx="1"/>
          </p:nvPr>
        </p:nvSpPr>
        <p:spPr>
          <a:xfrm>
            <a:off x="838200" y="2054225"/>
            <a:ext cx="10515599" cy="4351338"/>
          </a:xfrm>
        </p:spPr>
        <p:txBody>
          <a:bodyPr/>
          <a:lstStyle/>
          <a:p>
            <a:r>
              <a:rPr lang="en-US" dirty="0"/>
              <a:t>Develop relationship with legislator(s) and other stakeholders.</a:t>
            </a:r>
          </a:p>
          <a:p>
            <a:r>
              <a:rPr lang="en-US" dirty="0"/>
              <a:t>Reach out to your legislator(s) via email or in-person (when safe!). </a:t>
            </a:r>
          </a:p>
          <a:p>
            <a:r>
              <a:rPr lang="en-US" dirty="0"/>
              <a:t>Reach out to partner organizations, let them know what issues are important to you that they should address.</a:t>
            </a:r>
          </a:p>
          <a:p>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2348554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6AE9-7B53-1C4B-B332-5FC22EE04B8E}"/>
              </a:ext>
            </a:extLst>
          </p:cNvPr>
          <p:cNvSpPr>
            <a:spLocks noGrp="1"/>
          </p:cNvSpPr>
          <p:nvPr>
            <p:ph type="title"/>
          </p:nvPr>
        </p:nvSpPr>
        <p:spPr/>
        <p:txBody>
          <a:bodyPr/>
          <a:lstStyle/>
          <a:p>
            <a:r>
              <a:rPr lang="en-US" dirty="0">
                <a:solidFill>
                  <a:srgbClr val="EC2B7B"/>
                </a:solidFill>
              </a:rPr>
              <a:t>Types of Advocacy:</a:t>
            </a:r>
            <a:br>
              <a:rPr lang="en-US" dirty="0">
                <a:solidFill>
                  <a:srgbClr val="EC2B7B"/>
                </a:solidFill>
              </a:rPr>
            </a:br>
            <a:r>
              <a:rPr lang="en-US" dirty="0">
                <a:solidFill>
                  <a:srgbClr val="EC2B7B"/>
                </a:solidFill>
              </a:rPr>
              <a:t>Coalitions </a:t>
            </a:r>
          </a:p>
        </p:txBody>
      </p:sp>
      <p:sp>
        <p:nvSpPr>
          <p:cNvPr id="3" name="Content Placeholder 2">
            <a:extLst>
              <a:ext uri="{FF2B5EF4-FFF2-40B4-BE49-F238E27FC236}">
                <a16:creationId xmlns:a16="http://schemas.microsoft.com/office/drawing/2014/main" id="{7C8301B5-5223-C34C-BC2A-1A5AE9DA052A}"/>
              </a:ext>
            </a:extLst>
          </p:cNvPr>
          <p:cNvSpPr>
            <a:spLocks noGrp="1"/>
          </p:cNvSpPr>
          <p:nvPr>
            <p:ph idx="1"/>
          </p:nvPr>
        </p:nvSpPr>
        <p:spPr/>
        <p:txBody>
          <a:bodyPr/>
          <a:lstStyle/>
          <a:p>
            <a:r>
              <a:rPr lang="en-US" dirty="0"/>
              <a:t>Form or join a coalition.</a:t>
            </a:r>
          </a:p>
          <a:p>
            <a:pPr lvl="1"/>
            <a:r>
              <a:rPr lang="en-US" dirty="0"/>
              <a:t>Issue-specific</a:t>
            </a:r>
          </a:p>
          <a:p>
            <a:pPr lvl="1"/>
            <a:r>
              <a:rPr lang="en-US" dirty="0"/>
              <a:t>Meaningful involvement of people living with HIV (MIPA)</a:t>
            </a:r>
          </a:p>
          <a:p>
            <a:r>
              <a:rPr lang="en-US" dirty="0"/>
              <a:t>Multiple ways to be involved:</a:t>
            </a:r>
          </a:p>
          <a:p>
            <a:pPr lvl="1"/>
            <a:r>
              <a:rPr lang="en-US" dirty="0"/>
              <a:t>Leader, member, consultant, or volunteer. </a:t>
            </a:r>
          </a:p>
          <a:p>
            <a:pPr lvl="1"/>
            <a:endParaRPr lang="en-US" dirty="0"/>
          </a:p>
          <a:p>
            <a:pPr lvl="1"/>
            <a:endParaRPr lang="en-US" dirty="0"/>
          </a:p>
        </p:txBody>
      </p:sp>
    </p:spTree>
    <p:extLst>
      <p:ext uri="{BB962C8B-B14F-4D97-AF65-F5344CB8AC3E}">
        <p14:creationId xmlns:p14="http://schemas.microsoft.com/office/powerpoint/2010/main" val="3170150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33870B-30DA-6346-9323-4C448F420FDE}"/>
              </a:ext>
            </a:extLst>
          </p:cNvPr>
          <p:cNvSpPr>
            <a:spLocks noGrp="1"/>
          </p:cNvSpPr>
          <p:nvPr>
            <p:ph type="title"/>
          </p:nvPr>
        </p:nvSpPr>
        <p:spPr/>
        <p:txBody>
          <a:bodyPr/>
          <a:lstStyle/>
          <a:p>
            <a:r>
              <a:rPr lang="en-US" dirty="0">
                <a:solidFill>
                  <a:srgbClr val="EC2B7B"/>
                </a:solidFill>
              </a:rPr>
              <a:t>Types of Advocacy:</a:t>
            </a:r>
            <a:br>
              <a:rPr lang="en-US" dirty="0">
                <a:solidFill>
                  <a:srgbClr val="EC2B7B"/>
                </a:solidFill>
              </a:rPr>
            </a:br>
            <a:r>
              <a:rPr lang="en-US" dirty="0">
                <a:solidFill>
                  <a:srgbClr val="EC2B7B"/>
                </a:solidFill>
              </a:rPr>
              <a:t>Engage with the Legislative Process </a:t>
            </a:r>
          </a:p>
        </p:txBody>
      </p:sp>
      <p:sp>
        <p:nvSpPr>
          <p:cNvPr id="5" name="Content Placeholder 4">
            <a:extLst>
              <a:ext uri="{FF2B5EF4-FFF2-40B4-BE49-F238E27FC236}">
                <a16:creationId xmlns:a16="http://schemas.microsoft.com/office/drawing/2014/main" id="{F99AB8AC-0C91-0447-8129-5DCA6A05FD97}"/>
              </a:ext>
            </a:extLst>
          </p:cNvPr>
          <p:cNvSpPr>
            <a:spLocks noGrp="1"/>
          </p:cNvSpPr>
          <p:nvPr>
            <p:ph idx="1"/>
          </p:nvPr>
        </p:nvSpPr>
        <p:spPr>
          <a:xfrm>
            <a:off x="838200" y="1825625"/>
            <a:ext cx="5952067" cy="4351338"/>
          </a:xfrm>
        </p:spPr>
        <p:txBody>
          <a:bodyPr/>
          <a:lstStyle/>
          <a:p>
            <a:r>
              <a:rPr lang="en-US" dirty="0"/>
              <a:t>Attend hearings—virtually or in-person (if safe)</a:t>
            </a:r>
          </a:p>
          <a:p>
            <a:r>
              <a:rPr lang="en-US" dirty="0"/>
              <a:t>Provide testimony</a:t>
            </a:r>
          </a:p>
          <a:p>
            <a:pPr lvl="1"/>
            <a:r>
              <a:rPr lang="en-US" dirty="0"/>
              <a:t>Oral testimony</a:t>
            </a:r>
          </a:p>
          <a:p>
            <a:pPr lvl="1"/>
            <a:r>
              <a:rPr lang="en-US" dirty="0"/>
              <a:t>Written testimony</a:t>
            </a:r>
          </a:p>
          <a:p>
            <a:r>
              <a:rPr lang="en-US" dirty="0"/>
              <a:t>Attend an advocacy day</a:t>
            </a:r>
          </a:p>
          <a:p>
            <a:r>
              <a:rPr lang="en-US" dirty="0"/>
              <a:t>Participate in a planned action:</a:t>
            </a:r>
          </a:p>
          <a:p>
            <a:pPr lvl="1"/>
            <a:r>
              <a:rPr lang="en-US" dirty="0"/>
              <a:t>Phone Zaps</a:t>
            </a:r>
          </a:p>
          <a:p>
            <a:pPr lvl="1"/>
            <a:r>
              <a:rPr lang="en-US" dirty="0"/>
              <a:t>Tweets</a:t>
            </a:r>
          </a:p>
          <a:p>
            <a:endParaRPr lang="en-US" dirty="0"/>
          </a:p>
        </p:txBody>
      </p:sp>
      <p:pic>
        <p:nvPicPr>
          <p:cNvPr id="2050" name="Picture 2">
            <a:extLst>
              <a:ext uri="{FF2B5EF4-FFF2-40B4-BE49-F238E27FC236}">
                <a16:creationId xmlns:a16="http://schemas.microsoft.com/office/drawing/2014/main" id="{6000C6B4-F542-EE43-85B0-AEAA40B7B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267" y="2007923"/>
            <a:ext cx="4959203" cy="284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112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D7DD-97E9-9248-B8BB-A0D6B5479462}"/>
              </a:ext>
            </a:extLst>
          </p:cNvPr>
          <p:cNvSpPr>
            <a:spLocks noGrp="1"/>
          </p:cNvSpPr>
          <p:nvPr>
            <p:ph type="title"/>
          </p:nvPr>
        </p:nvSpPr>
        <p:spPr/>
        <p:txBody>
          <a:bodyPr/>
          <a:lstStyle/>
          <a:p>
            <a:r>
              <a:rPr lang="en-US" dirty="0">
                <a:solidFill>
                  <a:srgbClr val="EC2B7B"/>
                </a:solidFill>
              </a:rPr>
              <a:t>Types of Advocacy:</a:t>
            </a:r>
            <a:br>
              <a:rPr lang="en-US" dirty="0">
                <a:solidFill>
                  <a:srgbClr val="EC2B7B"/>
                </a:solidFill>
              </a:rPr>
            </a:br>
            <a:r>
              <a:rPr lang="en-US" dirty="0">
                <a:solidFill>
                  <a:srgbClr val="EC2B7B"/>
                </a:solidFill>
              </a:rPr>
              <a:t>Develop Tools </a:t>
            </a:r>
          </a:p>
        </p:txBody>
      </p:sp>
      <p:sp>
        <p:nvSpPr>
          <p:cNvPr id="4" name="Content Placeholder 3">
            <a:extLst>
              <a:ext uri="{FF2B5EF4-FFF2-40B4-BE49-F238E27FC236}">
                <a16:creationId xmlns:a16="http://schemas.microsoft.com/office/drawing/2014/main" id="{3D454C6A-F405-E842-863E-0BF2A0C00941}"/>
              </a:ext>
            </a:extLst>
          </p:cNvPr>
          <p:cNvSpPr>
            <a:spLocks noGrp="1"/>
          </p:cNvSpPr>
          <p:nvPr>
            <p:ph idx="1"/>
          </p:nvPr>
        </p:nvSpPr>
        <p:spPr>
          <a:xfrm>
            <a:off x="838200" y="1825625"/>
            <a:ext cx="5257800" cy="3931708"/>
          </a:xfrm>
        </p:spPr>
        <p:txBody>
          <a:bodyPr/>
          <a:lstStyle/>
          <a:p>
            <a:r>
              <a:rPr lang="en-US" dirty="0"/>
              <a:t>Develop and provide tools:</a:t>
            </a:r>
          </a:p>
          <a:p>
            <a:pPr lvl="1"/>
            <a:r>
              <a:rPr lang="en-US" dirty="0"/>
              <a:t>One pagers or factsheets</a:t>
            </a:r>
          </a:p>
          <a:p>
            <a:pPr lvl="1"/>
            <a:r>
              <a:rPr lang="en-US" dirty="0"/>
              <a:t>Petitions </a:t>
            </a:r>
          </a:p>
          <a:p>
            <a:pPr lvl="1"/>
            <a:r>
              <a:rPr lang="en-US" dirty="0"/>
              <a:t>Sign-on letter</a:t>
            </a:r>
          </a:p>
          <a:p>
            <a:pPr lvl="1"/>
            <a:r>
              <a:rPr lang="en-US" dirty="0"/>
              <a:t>Op-eds,</a:t>
            </a:r>
            <a:r>
              <a:rPr lang="en-US" dirty="0">
                <a:latin typeface="Myriad Pro" panose="020B0503030403020204" pitchFamily="34" charset="0"/>
              </a:rPr>
              <a:t> journals and newspaper articles</a:t>
            </a:r>
            <a:endParaRPr lang="en-US" dirty="0">
              <a:latin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6353138D-254B-4F45-8087-B7CEB5A4A197}"/>
              </a:ext>
            </a:extLst>
          </p:cNvPr>
          <p:cNvPicPr>
            <a:picLocks noChangeAspect="1"/>
          </p:cNvPicPr>
          <p:nvPr/>
        </p:nvPicPr>
        <p:blipFill>
          <a:blip r:embed="rId3"/>
          <a:stretch>
            <a:fillRect/>
          </a:stretch>
        </p:blipFill>
        <p:spPr>
          <a:xfrm>
            <a:off x="7247466" y="952749"/>
            <a:ext cx="3826934" cy="4952502"/>
          </a:xfrm>
          <a:prstGeom prst="rect">
            <a:avLst/>
          </a:prstGeom>
        </p:spPr>
      </p:pic>
    </p:spTree>
    <p:extLst>
      <p:ext uri="{BB962C8B-B14F-4D97-AF65-F5344CB8AC3E}">
        <p14:creationId xmlns:p14="http://schemas.microsoft.com/office/powerpoint/2010/main" val="3842907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738597-FEE6-5B40-8787-61F81C5601B5}"/>
              </a:ext>
            </a:extLst>
          </p:cNvPr>
          <p:cNvSpPr>
            <a:spLocks noGrp="1"/>
          </p:cNvSpPr>
          <p:nvPr>
            <p:ph type="ctrTitle"/>
          </p:nvPr>
        </p:nvSpPr>
        <p:spPr/>
        <p:txBody>
          <a:bodyPr/>
          <a:lstStyle/>
          <a:p>
            <a:r>
              <a:rPr lang="en-US" dirty="0">
                <a:solidFill>
                  <a:srgbClr val="EC2B7B"/>
                </a:solidFill>
              </a:rPr>
              <a:t>PWN Advocacy in Action</a:t>
            </a:r>
          </a:p>
        </p:txBody>
      </p:sp>
      <p:sp>
        <p:nvSpPr>
          <p:cNvPr id="5" name="Subtitle 4">
            <a:extLst>
              <a:ext uri="{FF2B5EF4-FFF2-40B4-BE49-F238E27FC236}">
                <a16:creationId xmlns:a16="http://schemas.microsoft.com/office/drawing/2014/main" id="{8B761D35-C65B-1E4D-A87E-8A4498D2513D}"/>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896437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5772C-B2E9-E442-A9D7-984708AD2C02}"/>
              </a:ext>
            </a:extLst>
          </p:cNvPr>
          <p:cNvSpPr>
            <a:spLocks noGrp="1"/>
          </p:cNvSpPr>
          <p:nvPr>
            <p:ph type="title"/>
          </p:nvPr>
        </p:nvSpPr>
        <p:spPr/>
        <p:txBody>
          <a:bodyPr/>
          <a:lstStyle/>
          <a:p>
            <a:r>
              <a:rPr lang="en-US" dirty="0">
                <a:solidFill>
                  <a:srgbClr val="EC2B7B"/>
                </a:solidFill>
              </a:rPr>
              <a:t>Virginia HIV Justice Coalition  </a:t>
            </a:r>
          </a:p>
        </p:txBody>
      </p:sp>
      <p:sp>
        <p:nvSpPr>
          <p:cNvPr id="8" name="Content Placeholder 7">
            <a:extLst>
              <a:ext uri="{FF2B5EF4-FFF2-40B4-BE49-F238E27FC236}">
                <a16:creationId xmlns:a16="http://schemas.microsoft.com/office/drawing/2014/main" id="{4DBCFA73-696D-AB4E-98FD-5B199255555E}"/>
              </a:ext>
            </a:extLst>
          </p:cNvPr>
          <p:cNvSpPr>
            <a:spLocks noGrp="1"/>
          </p:cNvSpPr>
          <p:nvPr>
            <p:ph idx="1"/>
          </p:nvPr>
        </p:nvSpPr>
        <p:spPr>
          <a:xfrm>
            <a:off x="838200" y="1712415"/>
            <a:ext cx="5630333" cy="4351338"/>
          </a:xfrm>
        </p:spPr>
        <p:txBody>
          <a:bodyPr/>
          <a:lstStyle/>
          <a:p>
            <a:r>
              <a:rPr lang="en-US" dirty="0"/>
              <a:t>ECHO-VA identified and responded to bad HIV criminalization bill.</a:t>
            </a:r>
          </a:p>
          <a:p>
            <a:pPr lvl="1"/>
            <a:r>
              <a:rPr lang="en-US" dirty="0"/>
              <a:t>Provided in-person and written testimony.</a:t>
            </a:r>
          </a:p>
          <a:p>
            <a:r>
              <a:rPr lang="en-US" dirty="0"/>
              <a:t>Formed larger coalition w/ partner orgs.</a:t>
            </a:r>
          </a:p>
          <a:p>
            <a:r>
              <a:rPr lang="en-US" dirty="0"/>
              <a:t>Introducing new community-led bill. </a:t>
            </a:r>
          </a:p>
          <a:p>
            <a:endParaRPr lang="en-US" dirty="0"/>
          </a:p>
        </p:txBody>
      </p:sp>
      <p:pic>
        <p:nvPicPr>
          <p:cNvPr id="5" name="Picture 4" descr="Graphical user interface, text, application, letter, email&#10;&#10;Description automatically generated">
            <a:extLst>
              <a:ext uri="{FF2B5EF4-FFF2-40B4-BE49-F238E27FC236}">
                <a16:creationId xmlns:a16="http://schemas.microsoft.com/office/drawing/2014/main" id="{FF316CCF-87A5-7E42-A457-783DA2623A6D}"/>
              </a:ext>
            </a:extLst>
          </p:cNvPr>
          <p:cNvPicPr>
            <a:picLocks noChangeAspect="1"/>
          </p:cNvPicPr>
          <p:nvPr/>
        </p:nvPicPr>
        <p:blipFill>
          <a:blip r:embed="rId3"/>
          <a:stretch>
            <a:fillRect/>
          </a:stretch>
        </p:blipFill>
        <p:spPr>
          <a:xfrm>
            <a:off x="6468533" y="1690688"/>
            <a:ext cx="4080310" cy="2197396"/>
          </a:xfrm>
          <a:prstGeom prst="rect">
            <a:avLst/>
          </a:prstGeom>
        </p:spPr>
      </p:pic>
      <p:pic>
        <p:nvPicPr>
          <p:cNvPr id="7" name="Picture 6" descr="A person standing in a room&#10;&#10;Description automatically generated">
            <a:extLst>
              <a:ext uri="{FF2B5EF4-FFF2-40B4-BE49-F238E27FC236}">
                <a16:creationId xmlns:a16="http://schemas.microsoft.com/office/drawing/2014/main" id="{3F7F0A18-C5A6-7C43-9D03-A952D40A7559}"/>
              </a:ext>
            </a:extLst>
          </p:cNvPr>
          <p:cNvPicPr>
            <a:picLocks noChangeAspect="1"/>
          </p:cNvPicPr>
          <p:nvPr/>
        </p:nvPicPr>
        <p:blipFill>
          <a:blip r:embed="rId4"/>
          <a:stretch>
            <a:fillRect/>
          </a:stretch>
        </p:blipFill>
        <p:spPr>
          <a:xfrm>
            <a:off x="9441609" y="2427584"/>
            <a:ext cx="2571750" cy="3429000"/>
          </a:xfrm>
          <a:prstGeom prst="rect">
            <a:avLst/>
          </a:prstGeom>
        </p:spPr>
      </p:pic>
    </p:spTree>
    <p:extLst>
      <p:ext uri="{BB962C8B-B14F-4D97-AF65-F5344CB8AC3E}">
        <p14:creationId xmlns:p14="http://schemas.microsoft.com/office/powerpoint/2010/main" val="1710086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BF1D-56C1-0E46-B4FF-07AE49BF8435}"/>
              </a:ext>
            </a:extLst>
          </p:cNvPr>
          <p:cNvSpPr>
            <a:spLocks noGrp="1"/>
          </p:cNvSpPr>
          <p:nvPr>
            <p:ph type="title"/>
          </p:nvPr>
        </p:nvSpPr>
        <p:spPr/>
        <p:txBody>
          <a:bodyPr/>
          <a:lstStyle/>
          <a:p>
            <a:r>
              <a:rPr lang="en-US" dirty="0">
                <a:solidFill>
                  <a:srgbClr val="EC2B7B"/>
                </a:solidFill>
              </a:rPr>
              <a:t>Texas Strike Force: HIV Advocacy Day </a:t>
            </a:r>
          </a:p>
        </p:txBody>
      </p:sp>
      <p:sp>
        <p:nvSpPr>
          <p:cNvPr id="3" name="Content Placeholder 2">
            <a:extLst>
              <a:ext uri="{FF2B5EF4-FFF2-40B4-BE49-F238E27FC236}">
                <a16:creationId xmlns:a16="http://schemas.microsoft.com/office/drawing/2014/main" id="{C84E8004-056F-784C-AE77-0C497A52F90F}"/>
              </a:ext>
            </a:extLst>
          </p:cNvPr>
          <p:cNvSpPr>
            <a:spLocks noGrp="1"/>
          </p:cNvSpPr>
          <p:nvPr>
            <p:ph sz="half" idx="1"/>
          </p:nvPr>
        </p:nvSpPr>
        <p:spPr>
          <a:xfrm>
            <a:off x="838199" y="1438616"/>
            <a:ext cx="5181600" cy="4351338"/>
          </a:xfrm>
        </p:spPr>
        <p:txBody>
          <a:bodyPr>
            <a:normAutofit lnSpcReduction="10000"/>
          </a:bodyPr>
          <a:lstStyle/>
          <a:p>
            <a:r>
              <a:rPr lang="en-US" dirty="0"/>
              <a:t>HIV Advocacy Day held on March 20, 2019.</a:t>
            </a:r>
          </a:p>
          <a:p>
            <a:r>
              <a:rPr lang="en-US" dirty="0"/>
              <a:t>65 attendees. </a:t>
            </a:r>
          </a:p>
          <a:p>
            <a:pPr lvl="1"/>
            <a:r>
              <a:rPr lang="en-US" dirty="0"/>
              <a:t>Attendees from Houston, Dallas, San Antonio, Rosenberg, Austin, and Beaumont. </a:t>
            </a:r>
          </a:p>
          <a:p>
            <a:r>
              <a:rPr lang="en-US" dirty="0"/>
              <a:t>41 visits with legislators. </a:t>
            </a:r>
          </a:p>
          <a:p>
            <a:r>
              <a:rPr lang="en-US" dirty="0"/>
              <a:t>Recognized on the TX Senate floor by Senator Boris Miles (D-TX13).</a:t>
            </a:r>
          </a:p>
          <a:p>
            <a:endParaRPr lang="en-US" dirty="0"/>
          </a:p>
          <a:p>
            <a:endParaRPr lang="en-US" dirty="0"/>
          </a:p>
        </p:txBody>
      </p:sp>
      <p:pic>
        <p:nvPicPr>
          <p:cNvPr id="10" name="Picture 9">
            <a:extLst>
              <a:ext uri="{FF2B5EF4-FFF2-40B4-BE49-F238E27FC236}">
                <a16:creationId xmlns:a16="http://schemas.microsoft.com/office/drawing/2014/main" id="{B2729EBB-75F6-1042-B5C2-7C22C95BF5F9}"/>
              </a:ext>
            </a:extLst>
          </p:cNvPr>
          <p:cNvPicPr>
            <a:picLocks noChangeAspect="1"/>
          </p:cNvPicPr>
          <p:nvPr/>
        </p:nvPicPr>
        <p:blipFill>
          <a:blip r:embed="rId3"/>
          <a:stretch>
            <a:fillRect/>
          </a:stretch>
        </p:blipFill>
        <p:spPr>
          <a:xfrm>
            <a:off x="6172202" y="1438616"/>
            <a:ext cx="2989943" cy="2242457"/>
          </a:xfrm>
          <a:prstGeom prst="rect">
            <a:avLst/>
          </a:prstGeom>
        </p:spPr>
      </p:pic>
      <p:pic>
        <p:nvPicPr>
          <p:cNvPr id="12" name="Picture 11">
            <a:extLst>
              <a:ext uri="{FF2B5EF4-FFF2-40B4-BE49-F238E27FC236}">
                <a16:creationId xmlns:a16="http://schemas.microsoft.com/office/drawing/2014/main" id="{2F04A243-F58A-9040-990E-6D4C498FAFDC}"/>
              </a:ext>
            </a:extLst>
          </p:cNvPr>
          <p:cNvPicPr>
            <a:picLocks noChangeAspect="1"/>
          </p:cNvPicPr>
          <p:nvPr/>
        </p:nvPicPr>
        <p:blipFill>
          <a:blip r:embed="rId4"/>
          <a:stretch>
            <a:fillRect/>
          </a:stretch>
        </p:blipFill>
        <p:spPr>
          <a:xfrm>
            <a:off x="8452152" y="3162412"/>
            <a:ext cx="3376991" cy="2532743"/>
          </a:xfrm>
          <a:prstGeom prst="rect">
            <a:avLst/>
          </a:prstGeom>
        </p:spPr>
      </p:pic>
      <p:pic>
        <p:nvPicPr>
          <p:cNvPr id="13" name="Picture 12">
            <a:extLst>
              <a:ext uri="{FF2B5EF4-FFF2-40B4-BE49-F238E27FC236}">
                <a16:creationId xmlns:a16="http://schemas.microsoft.com/office/drawing/2014/main" id="{CAAFE60B-14CA-8949-84F3-CCAD1239555F}"/>
              </a:ext>
            </a:extLst>
          </p:cNvPr>
          <p:cNvPicPr>
            <a:picLocks noChangeAspect="1"/>
          </p:cNvPicPr>
          <p:nvPr/>
        </p:nvPicPr>
        <p:blipFill>
          <a:blip r:embed="rId5"/>
          <a:stretch>
            <a:fillRect/>
          </a:stretch>
        </p:blipFill>
        <p:spPr>
          <a:xfrm>
            <a:off x="9453541" y="1690688"/>
            <a:ext cx="2375602" cy="1240064"/>
          </a:xfrm>
          <a:prstGeom prst="rect">
            <a:avLst/>
          </a:prstGeom>
        </p:spPr>
      </p:pic>
    </p:spTree>
    <p:extLst>
      <p:ext uri="{BB962C8B-B14F-4D97-AF65-F5344CB8AC3E}">
        <p14:creationId xmlns:p14="http://schemas.microsoft.com/office/powerpoint/2010/main" val="295013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785EB5-664E-2E46-8422-3645F0A535DA}"/>
              </a:ext>
            </a:extLst>
          </p:cNvPr>
          <p:cNvSpPr>
            <a:spLocks noGrp="1"/>
          </p:cNvSpPr>
          <p:nvPr>
            <p:ph type="title"/>
          </p:nvPr>
        </p:nvSpPr>
        <p:spPr/>
        <p:txBody>
          <a:bodyPr/>
          <a:lstStyle/>
          <a:p>
            <a:r>
              <a:rPr lang="en-US" dirty="0">
                <a:solidFill>
                  <a:srgbClr val="EC2B7B"/>
                </a:solidFill>
              </a:rPr>
              <a:t>About Positive Women’s Network-USA</a:t>
            </a:r>
          </a:p>
        </p:txBody>
      </p:sp>
      <p:sp>
        <p:nvSpPr>
          <p:cNvPr id="5" name="Content Placeholder 4">
            <a:extLst>
              <a:ext uri="{FF2B5EF4-FFF2-40B4-BE49-F238E27FC236}">
                <a16:creationId xmlns:a16="http://schemas.microsoft.com/office/drawing/2014/main" id="{E2C201E1-03EA-E54A-9213-3285DDB59FFA}"/>
              </a:ext>
            </a:extLst>
          </p:cNvPr>
          <p:cNvSpPr>
            <a:spLocks noGrp="1"/>
          </p:cNvSpPr>
          <p:nvPr>
            <p:ph idx="1"/>
          </p:nvPr>
        </p:nvSpPr>
        <p:spPr/>
        <p:txBody>
          <a:bodyPr>
            <a:normAutofit lnSpcReduction="10000"/>
          </a:bodyPr>
          <a:lstStyle/>
          <a:p>
            <a:r>
              <a:rPr lang="en-US" dirty="0"/>
              <a:t>The only national organization in the U.S. led by and for women and people of trans experience living with HIV.</a:t>
            </a:r>
            <a:endParaRPr lang="en-US" b="0" dirty="0"/>
          </a:p>
          <a:p>
            <a:pPr lvl="1" fontAlgn="base"/>
            <a:r>
              <a:rPr lang="en-US" b="0" dirty="0"/>
              <a:t>Founded in </a:t>
            </a:r>
            <a:r>
              <a:rPr lang="en-US" b="0" dirty="0">
                <a:solidFill>
                  <a:srgbClr val="EC2B7B"/>
                </a:solidFill>
              </a:rPr>
              <a:t>2008</a:t>
            </a:r>
            <a:r>
              <a:rPr lang="en-US" b="0" dirty="0"/>
              <a:t> by 28 diverse women living with HIV, including women of trans experience.</a:t>
            </a:r>
          </a:p>
          <a:p>
            <a:pPr lvl="1" fontAlgn="base"/>
            <a:r>
              <a:rPr lang="en-US" b="0" dirty="0"/>
              <a:t>Today: 3,000 members nationwide.</a:t>
            </a:r>
          </a:p>
          <a:p>
            <a:pPr lvl="1" fontAlgn="base"/>
            <a:r>
              <a:rPr lang="en-US" b="0" dirty="0"/>
              <a:t>Chapters in Colorado, Louisiana, New York, Pennsylvania, South Carolina, Texas.</a:t>
            </a:r>
          </a:p>
          <a:p>
            <a:pPr lvl="1" fontAlgn="base"/>
            <a:r>
              <a:rPr lang="en-US" b="0" dirty="0"/>
              <a:t>State leads in another 12 states.</a:t>
            </a:r>
          </a:p>
          <a:p>
            <a:pPr marL="457200" lvl="1" indent="0" fontAlgn="base">
              <a:buNone/>
            </a:pPr>
            <a:br>
              <a:rPr lang="en-US" b="0" dirty="0"/>
            </a:br>
            <a:r>
              <a:rPr lang="en-US" dirty="0">
                <a:solidFill>
                  <a:srgbClr val="EC2B7B"/>
                </a:solidFill>
              </a:rPr>
              <a:t>Our mission: </a:t>
            </a:r>
            <a:r>
              <a:rPr lang="en-US" dirty="0"/>
              <a:t>To </a:t>
            </a:r>
            <a:r>
              <a:rPr lang="en-US" i="1" dirty="0"/>
              <a:t>prepare and involve </a:t>
            </a:r>
            <a:r>
              <a:rPr lang="en-US" dirty="0"/>
              <a:t>women living with HIV, in all our diversity, including gender identity and sexual orientation, in all levels of policy and decision-making.</a:t>
            </a:r>
          </a:p>
          <a:p>
            <a:endParaRPr lang="en-US" dirty="0"/>
          </a:p>
        </p:txBody>
      </p:sp>
    </p:spTree>
    <p:extLst>
      <p:ext uri="{BB962C8B-B14F-4D97-AF65-F5344CB8AC3E}">
        <p14:creationId xmlns:p14="http://schemas.microsoft.com/office/powerpoint/2010/main" val="31479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F431-83C4-0848-A6CB-642AF9102A77}"/>
              </a:ext>
            </a:extLst>
          </p:cNvPr>
          <p:cNvSpPr>
            <a:spLocks noGrp="1"/>
          </p:cNvSpPr>
          <p:nvPr>
            <p:ph type="title"/>
          </p:nvPr>
        </p:nvSpPr>
        <p:spPr/>
        <p:txBody>
          <a:bodyPr/>
          <a:lstStyle/>
          <a:p>
            <a:r>
              <a:rPr lang="en-US" dirty="0">
                <a:solidFill>
                  <a:srgbClr val="EC2B7B"/>
                </a:solidFill>
              </a:rPr>
              <a:t>Resources </a:t>
            </a:r>
          </a:p>
        </p:txBody>
      </p:sp>
      <p:sp>
        <p:nvSpPr>
          <p:cNvPr id="3" name="Content Placeholder 2">
            <a:extLst>
              <a:ext uri="{FF2B5EF4-FFF2-40B4-BE49-F238E27FC236}">
                <a16:creationId xmlns:a16="http://schemas.microsoft.com/office/drawing/2014/main" id="{4A410C8A-C2FE-F546-98A9-9A68B3598BC2}"/>
              </a:ext>
            </a:extLst>
          </p:cNvPr>
          <p:cNvSpPr>
            <a:spLocks noGrp="1"/>
          </p:cNvSpPr>
          <p:nvPr>
            <p:ph idx="1"/>
          </p:nvPr>
        </p:nvSpPr>
        <p:spPr>
          <a:xfrm>
            <a:off x="838200" y="1690688"/>
            <a:ext cx="10515600" cy="4351338"/>
          </a:xfrm>
        </p:spPr>
        <p:txBody>
          <a:bodyPr/>
          <a:lstStyle/>
          <a:p>
            <a:r>
              <a:rPr lang="en-US" dirty="0"/>
              <a:t>Open States: Find Your Legislators, </a:t>
            </a:r>
            <a:r>
              <a:rPr lang="en-US" dirty="0">
                <a:hlinkClick r:id="rId3"/>
              </a:rPr>
              <a:t>https://openstates.org/</a:t>
            </a:r>
            <a:endParaRPr lang="en-US" dirty="0"/>
          </a:p>
          <a:p>
            <a:r>
              <a:rPr lang="en-US" dirty="0"/>
              <a:t>PWN-USA Policy Agenda, </a:t>
            </a:r>
            <a:r>
              <a:rPr lang="en-US" dirty="0">
                <a:hlinkClick r:id="rId4"/>
              </a:rPr>
              <a:t>https://www.pwn-usa.org/issues/policy-agenda/</a:t>
            </a:r>
            <a:endParaRPr lang="en-US" dirty="0"/>
          </a:p>
          <a:p>
            <a:r>
              <a:rPr lang="en-US" dirty="0"/>
              <a:t>PWN-USA How to Advocacy Guide for People living with HIV, </a:t>
            </a:r>
            <a:r>
              <a:rPr lang="en-US" dirty="0">
                <a:hlinkClick r:id="rId5"/>
              </a:rPr>
              <a:t>https://www.pwn-usa.org/training/advocacy-guide/</a:t>
            </a:r>
            <a:endParaRPr lang="en-US" dirty="0"/>
          </a:p>
          <a:p>
            <a:r>
              <a:rPr lang="en-US" dirty="0" err="1"/>
              <a:t>Sero</a:t>
            </a:r>
            <a:r>
              <a:rPr lang="en-US" dirty="0"/>
              <a:t> Project Bill Tracker, </a:t>
            </a:r>
            <a:r>
              <a:rPr lang="en-US" dirty="0">
                <a:hlinkClick r:id="rId6"/>
              </a:rPr>
              <a:t>https://www.seroproject.com/state-coalition-bill-watch/</a:t>
            </a:r>
            <a:endParaRPr lang="en-US" dirty="0"/>
          </a:p>
          <a:p>
            <a:pPr marL="0" indent="0">
              <a:buNone/>
            </a:pPr>
            <a:endParaRPr lang="en-US" dirty="0"/>
          </a:p>
          <a:p>
            <a:endParaRPr lang="en-US" dirty="0"/>
          </a:p>
          <a:p>
            <a:pPr lvl="1"/>
            <a:endParaRPr lang="en-US" dirty="0"/>
          </a:p>
        </p:txBody>
      </p:sp>
    </p:spTree>
    <p:extLst>
      <p:ext uri="{BB962C8B-B14F-4D97-AF65-F5344CB8AC3E}">
        <p14:creationId xmlns:p14="http://schemas.microsoft.com/office/powerpoint/2010/main" val="3496243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A427D-B06B-D046-A80A-DC22824D7BF1}"/>
              </a:ext>
            </a:extLst>
          </p:cNvPr>
          <p:cNvSpPr>
            <a:spLocks noGrp="1"/>
          </p:cNvSpPr>
          <p:nvPr>
            <p:ph type="title"/>
          </p:nvPr>
        </p:nvSpPr>
        <p:spPr/>
        <p:txBody>
          <a:bodyPr/>
          <a:lstStyle/>
          <a:p>
            <a:r>
              <a:rPr lang="en-US" dirty="0">
                <a:solidFill>
                  <a:srgbClr val="EC2B7B"/>
                </a:solidFill>
              </a:rPr>
              <a:t>Questions?</a:t>
            </a:r>
          </a:p>
        </p:txBody>
      </p:sp>
      <p:sp>
        <p:nvSpPr>
          <p:cNvPr id="3" name="Text Placeholder 2">
            <a:extLst>
              <a:ext uri="{FF2B5EF4-FFF2-40B4-BE49-F238E27FC236}">
                <a16:creationId xmlns:a16="http://schemas.microsoft.com/office/drawing/2014/main" id="{4731ACE8-D443-C541-9093-F396454F6327}"/>
              </a:ext>
            </a:extLst>
          </p:cNvPr>
          <p:cNvSpPr>
            <a:spLocks noGrp="1"/>
          </p:cNvSpPr>
          <p:nvPr>
            <p:ph type="body" idx="1"/>
          </p:nvPr>
        </p:nvSpPr>
        <p:spPr/>
        <p:txBody>
          <a:bodyPr/>
          <a:lstStyle/>
          <a:p>
            <a:r>
              <a:rPr lang="en-US" dirty="0"/>
              <a:t>Breanna Diaz, </a:t>
            </a:r>
            <a:r>
              <a:rPr lang="en-US" dirty="0">
                <a:hlinkClick r:id="rId3"/>
              </a:rPr>
              <a:t>Breanna@pwn-usa.org</a:t>
            </a:r>
            <a:endParaRPr lang="en-US" dirty="0"/>
          </a:p>
        </p:txBody>
      </p:sp>
    </p:spTree>
    <p:extLst>
      <p:ext uri="{BB962C8B-B14F-4D97-AF65-F5344CB8AC3E}">
        <p14:creationId xmlns:p14="http://schemas.microsoft.com/office/powerpoint/2010/main" val="3828391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D3EE-F585-A14A-B798-AEB1BF9D259C}"/>
              </a:ext>
            </a:extLst>
          </p:cNvPr>
          <p:cNvSpPr>
            <a:spLocks noGrp="1"/>
          </p:cNvSpPr>
          <p:nvPr>
            <p:ph type="title"/>
          </p:nvPr>
        </p:nvSpPr>
        <p:spPr/>
        <p:txBody>
          <a:bodyPr/>
          <a:lstStyle/>
          <a:p>
            <a:r>
              <a:rPr lang="en-US" dirty="0">
                <a:solidFill>
                  <a:srgbClr val="EC2B7B"/>
                </a:solidFill>
              </a:rPr>
              <a:t>State Legislative Advocacy Training Series </a:t>
            </a:r>
          </a:p>
        </p:txBody>
      </p:sp>
      <p:sp>
        <p:nvSpPr>
          <p:cNvPr id="3" name="Content Placeholder 2">
            <a:extLst>
              <a:ext uri="{FF2B5EF4-FFF2-40B4-BE49-F238E27FC236}">
                <a16:creationId xmlns:a16="http://schemas.microsoft.com/office/drawing/2014/main" id="{2BAD7BF7-D949-C648-982B-55409D65579F}"/>
              </a:ext>
            </a:extLst>
          </p:cNvPr>
          <p:cNvSpPr>
            <a:spLocks noGrp="1"/>
          </p:cNvSpPr>
          <p:nvPr>
            <p:ph idx="1"/>
          </p:nvPr>
        </p:nvSpPr>
        <p:spPr/>
        <p:txBody>
          <a:bodyPr/>
          <a:lstStyle/>
          <a:p>
            <a:r>
              <a:rPr lang="en-US" dirty="0"/>
              <a:t>Issue Based Advocacy, Wednesday, Dec. 16</a:t>
            </a:r>
          </a:p>
          <a:p>
            <a:r>
              <a:rPr lang="en-US" dirty="0"/>
              <a:t>Building Support for Your Issue Through Effective Messaging, Wednesday, Jan. 13</a:t>
            </a:r>
          </a:p>
          <a:p>
            <a:r>
              <a:rPr lang="en-US" dirty="0"/>
              <a:t>Community Mobilization, Wednesday, Feb. 17 </a:t>
            </a:r>
          </a:p>
        </p:txBody>
      </p:sp>
    </p:spTree>
    <p:extLst>
      <p:ext uri="{BB962C8B-B14F-4D97-AF65-F5344CB8AC3E}">
        <p14:creationId xmlns:p14="http://schemas.microsoft.com/office/powerpoint/2010/main" val="1783054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54C42-F752-5F48-9061-C2E77E646449}"/>
              </a:ext>
            </a:extLst>
          </p:cNvPr>
          <p:cNvSpPr>
            <a:spLocks noGrp="1"/>
          </p:cNvSpPr>
          <p:nvPr>
            <p:ph type="title"/>
          </p:nvPr>
        </p:nvSpPr>
        <p:spPr/>
        <p:txBody>
          <a:bodyPr/>
          <a:lstStyle/>
          <a:p>
            <a:r>
              <a:rPr lang="en-US" dirty="0">
                <a:solidFill>
                  <a:srgbClr val="EC2B7B"/>
                </a:solidFill>
              </a:rPr>
              <a:t>Evaluation Form </a:t>
            </a:r>
          </a:p>
        </p:txBody>
      </p:sp>
      <p:sp>
        <p:nvSpPr>
          <p:cNvPr id="3" name="Content Placeholder 2">
            <a:extLst>
              <a:ext uri="{FF2B5EF4-FFF2-40B4-BE49-F238E27FC236}">
                <a16:creationId xmlns:a16="http://schemas.microsoft.com/office/drawing/2014/main" id="{08B9DB9F-6EC1-2A47-B259-321A943E1CCB}"/>
              </a:ext>
            </a:extLst>
          </p:cNvPr>
          <p:cNvSpPr>
            <a:spLocks noGrp="1"/>
          </p:cNvSpPr>
          <p:nvPr>
            <p:ph idx="1"/>
          </p:nvPr>
        </p:nvSpPr>
        <p:spPr/>
        <p:txBody>
          <a:bodyPr/>
          <a:lstStyle/>
          <a:p>
            <a:r>
              <a:rPr lang="en-US" dirty="0"/>
              <a:t>Please fill out our evaluation form!</a:t>
            </a:r>
          </a:p>
          <a:p>
            <a:pPr lvl="1"/>
            <a:r>
              <a:rPr lang="en-US" dirty="0"/>
              <a:t>Shared in the Chat Box</a:t>
            </a:r>
          </a:p>
          <a:p>
            <a:pPr lvl="1"/>
            <a:r>
              <a:rPr lang="en-US" dirty="0"/>
              <a:t>Shared with attendees via email</a:t>
            </a:r>
          </a:p>
        </p:txBody>
      </p:sp>
    </p:spTree>
    <p:extLst>
      <p:ext uri="{BB962C8B-B14F-4D97-AF65-F5344CB8AC3E}">
        <p14:creationId xmlns:p14="http://schemas.microsoft.com/office/powerpoint/2010/main" val="373052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EAD1-D764-DE45-B7BC-9A74B07E8B77}"/>
              </a:ext>
            </a:extLst>
          </p:cNvPr>
          <p:cNvSpPr>
            <a:spLocks noGrp="1"/>
          </p:cNvSpPr>
          <p:nvPr>
            <p:ph type="title"/>
          </p:nvPr>
        </p:nvSpPr>
        <p:spPr/>
        <p:txBody>
          <a:bodyPr/>
          <a:lstStyle/>
          <a:p>
            <a:r>
              <a:rPr lang="en-US" dirty="0">
                <a:solidFill>
                  <a:srgbClr val="EC2B7B"/>
                </a:solidFill>
              </a:rPr>
              <a:t>PWN Policy Agenda </a:t>
            </a:r>
          </a:p>
        </p:txBody>
      </p:sp>
      <p:pic>
        <p:nvPicPr>
          <p:cNvPr id="6" name="Picture 2">
            <a:extLst>
              <a:ext uri="{FF2B5EF4-FFF2-40B4-BE49-F238E27FC236}">
                <a16:creationId xmlns:a16="http://schemas.microsoft.com/office/drawing/2014/main" id="{C18102DD-3EB4-6B49-A9A6-C2DD6E62B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698" y="1272989"/>
            <a:ext cx="6560603" cy="476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68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40AE4-2E65-F048-8934-0FF0126B691E}"/>
              </a:ext>
            </a:extLst>
          </p:cNvPr>
          <p:cNvSpPr>
            <a:spLocks noGrp="1"/>
          </p:cNvSpPr>
          <p:nvPr>
            <p:ph type="title"/>
          </p:nvPr>
        </p:nvSpPr>
        <p:spPr/>
        <p:txBody>
          <a:bodyPr/>
          <a:lstStyle/>
          <a:p>
            <a:r>
              <a:rPr lang="en-US" dirty="0">
                <a:solidFill>
                  <a:srgbClr val="EC2B7B"/>
                </a:solidFill>
              </a:rPr>
              <a:t>Poll Time</a:t>
            </a:r>
          </a:p>
        </p:txBody>
      </p:sp>
      <p:sp>
        <p:nvSpPr>
          <p:cNvPr id="3" name="Content Placeholder 2">
            <a:extLst>
              <a:ext uri="{FF2B5EF4-FFF2-40B4-BE49-F238E27FC236}">
                <a16:creationId xmlns:a16="http://schemas.microsoft.com/office/drawing/2014/main" id="{1DDD5B14-EF7B-554A-AE95-A15625E0AF71}"/>
              </a:ext>
            </a:extLst>
          </p:cNvPr>
          <p:cNvSpPr>
            <a:spLocks noGrp="1"/>
          </p:cNvSpPr>
          <p:nvPr>
            <p:ph idx="1"/>
          </p:nvPr>
        </p:nvSpPr>
        <p:spPr/>
        <p:txBody>
          <a:bodyPr>
            <a:normAutofit/>
          </a:bodyPr>
          <a:lstStyle/>
          <a:p>
            <a:pPr lvl="1"/>
            <a:r>
              <a:rPr lang="en-US" sz="2800" dirty="0"/>
              <a:t>Let’s take a poll! </a:t>
            </a:r>
          </a:p>
        </p:txBody>
      </p:sp>
    </p:spTree>
    <p:extLst>
      <p:ext uri="{BB962C8B-B14F-4D97-AF65-F5344CB8AC3E}">
        <p14:creationId xmlns:p14="http://schemas.microsoft.com/office/powerpoint/2010/main" val="1115328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566E-66E6-5242-97A5-A8F9D3AA5530}"/>
              </a:ext>
            </a:extLst>
          </p:cNvPr>
          <p:cNvSpPr>
            <a:spLocks noGrp="1"/>
          </p:cNvSpPr>
          <p:nvPr>
            <p:ph type="title"/>
          </p:nvPr>
        </p:nvSpPr>
        <p:spPr/>
        <p:txBody>
          <a:bodyPr/>
          <a:lstStyle/>
          <a:p>
            <a:r>
              <a:rPr lang="en-US" dirty="0">
                <a:solidFill>
                  <a:srgbClr val="EC2B7B"/>
                </a:solidFill>
              </a:rPr>
              <a:t> Why State Legislative Advocacy?</a:t>
            </a:r>
            <a:endParaRPr lang="en-US" dirty="0"/>
          </a:p>
        </p:txBody>
      </p:sp>
      <p:pic>
        <p:nvPicPr>
          <p:cNvPr id="8" name="Picture 7" descr="Graphical user interface, text&#10;&#10;Description automatically generated">
            <a:extLst>
              <a:ext uri="{FF2B5EF4-FFF2-40B4-BE49-F238E27FC236}">
                <a16:creationId xmlns:a16="http://schemas.microsoft.com/office/drawing/2014/main" id="{D1643018-DF86-6342-811D-98A31A67EDEB}"/>
              </a:ext>
            </a:extLst>
          </p:cNvPr>
          <p:cNvPicPr>
            <a:picLocks noChangeAspect="1"/>
          </p:cNvPicPr>
          <p:nvPr/>
        </p:nvPicPr>
        <p:blipFill>
          <a:blip r:embed="rId3"/>
          <a:stretch>
            <a:fillRect/>
          </a:stretch>
        </p:blipFill>
        <p:spPr>
          <a:xfrm>
            <a:off x="393700" y="1448736"/>
            <a:ext cx="4676259" cy="1779732"/>
          </a:xfrm>
          <a:prstGeom prst="rect">
            <a:avLst/>
          </a:prstGeom>
        </p:spPr>
      </p:pic>
      <p:pic>
        <p:nvPicPr>
          <p:cNvPr id="10" name="Picture 9" descr="Graphical user interface, timeline&#10;&#10;Description automatically generated">
            <a:extLst>
              <a:ext uri="{FF2B5EF4-FFF2-40B4-BE49-F238E27FC236}">
                <a16:creationId xmlns:a16="http://schemas.microsoft.com/office/drawing/2014/main" id="{BB4A81C8-96FF-AF42-ABD4-5AF6103583EB}"/>
              </a:ext>
            </a:extLst>
          </p:cNvPr>
          <p:cNvPicPr>
            <a:picLocks noChangeAspect="1"/>
          </p:cNvPicPr>
          <p:nvPr/>
        </p:nvPicPr>
        <p:blipFill>
          <a:blip r:embed="rId4"/>
          <a:stretch>
            <a:fillRect/>
          </a:stretch>
        </p:blipFill>
        <p:spPr>
          <a:xfrm>
            <a:off x="5670831" y="1454961"/>
            <a:ext cx="5682969" cy="3043912"/>
          </a:xfrm>
          <a:prstGeom prst="rect">
            <a:avLst/>
          </a:prstGeom>
        </p:spPr>
      </p:pic>
      <p:pic>
        <p:nvPicPr>
          <p:cNvPr id="12" name="Picture 11" descr="Text&#10;&#10;Description automatically generated">
            <a:extLst>
              <a:ext uri="{FF2B5EF4-FFF2-40B4-BE49-F238E27FC236}">
                <a16:creationId xmlns:a16="http://schemas.microsoft.com/office/drawing/2014/main" id="{9851410E-6E59-F740-A339-D78B39498853}"/>
              </a:ext>
            </a:extLst>
          </p:cNvPr>
          <p:cNvPicPr>
            <a:picLocks noChangeAspect="1"/>
          </p:cNvPicPr>
          <p:nvPr/>
        </p:nvPicPr>
        <p:blipFill>
          <a:blip r:embed="rId5"/>
          <a:stretch>
            <a:fillRect/>
          </a:stretch>
        </p:blipFill>
        <p:spPr>
          <a:xfrm>
            <a:off x="838200" y="4839472"/>
            <a:ext cx="5257800" cy="74923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07C94B3D-916B-D842-9476-59874CC2E6C0}"/>
              </a:ext>
            </a:extLst>
          </p:cNvPr>
          <p:cNvPicPr>
            <a:picLocks noChangeAspect="1"/>
          </p:cNvPicPr>
          <p:nvPr/>
        </p:nvPicPr>
        <p:blipFill>
          <a:blip r:embed="rId6"/>
          <a:stretch>
            <a:fillRect/>
          </a:stretch>
        </p:blipFill>
        <p:spPr>
          <a:xfrm>
            <a:off x="5867400" y="4534559"/>
            <a:ext cx="5486400" cy="1276350"/>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2984FCFC-6166-B745-B2DC-5C744B2D2DB3}"/>
              </a:ext>
            </a:extLst>
          </p:cNvPr>
          <p:cNvPicPr>
            <a:picLocks noChangeAspect="1"/>
          </p:cNvPicPr>
          <p:nvPr/>
        </p:nvPicPr>
        <p:blipFill>
          <a:blip r:embed="rId7"/>
          <a:stretch>
            <a:fillRect/>
          </a:stretch>
        </p:blipFill>
        <p:spPr>
          <a:xfrm>
            <a:off x="743231" y="3301692"/>
            <a:ext cx="4826000" cy="1619558"/>
          </a:xfrm>
          <a:prstGeom prst="rect">
            <a:avLst/>
          </a:prstGeom>
        </p:spPr>
      </p:pic>
    </p:spTree>
    <p:extLst>
      <p:ext uri="{BB962C8B-B14F-4D97-AF65-F5344CB8AC3E}">
        <p14:creationId xmlns:p14="http://schemas.microsoft.com/office/powerpoint/2010/main" val="67726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36D4-597D-344D-9D96-1B24F30E748E}"/>
              </a:ext>
            </a:extLst>
          </p:cNvPr>
          <p:cNvSpPr>
            <a:spLocks noGrp="1"/>
          </p:cNvSpPr>
          <p:nvPr>
            <p:ph type="title"/>
          </p:nvPr>
        </p:nvSpPr>
        <p:spPr/>
        <p:txBody>
          <a:bodyPr/>
          <a:lstStyle/>
          <a:p>
            <a:r>
              <a:rPr lang="en-US" dirty="0">
                <a:solidFill>
                  <a:srgbClr val="EC2B7B"/>
                </a:solidFill>
              </a:rPr>
              <a:t>Why State Legislative Advocacy? </a:t>
            </a:r>
          </a:p>
        </p:txBody>
      </p:sp>
      <p:sp>
        <p:nvSpPr>
          <p:cNvPr id="3" name="Content Placeholder 2">
            <a:extLst>
              <a:ext uri="{FF2B5EF4-FFF2-40B4-BE49-F238E27FC236}">
                <a16:creationId xmlns:a16="http://schemas.microsoft.com/office/drawing/2014/main" id="{9B344490-6114-7247-BB9A-9DE6EC7A6E29}"/>
              </a:ext>
            </a:extLst>
          </p:cNvPr>
          <p:cNvSpPr>
            <a:spLocks noGrp="1"/>
          </p:cNvSpPr>
          <p:nvPr>
            <p:ph idx="1"/>
          </p:nvPr>
        </p:nvSpPr>
        <p:spPr>
          <a:xfrm>
            <a:off x="838200" y="1825625"/>
            <a:ext cx="5257800" cy="4351338"/>
          </a:xfrm>
        </p:spPr>
        <p:txBody>
          <a:bodyPr/>
          <a:lstStyle/>
          <a:p>
            <a:r>
              <a:rPr lang="en-US" dirty="0"/>
              <a:t>Not as polarizing as local and federal governing bodies.</a:t>
            </a:r>
          </a:p>
          <a:p>
            <a:r>
              <a:rPr lang="en-US" dirty="0"/>
              <a:t>Profound impact on the welfare of our communities.</a:t>
            </a:r>
          </a:p>
          <a:p>
            <a:pPr lvl="1"/>
            <a:r>
              <a:rPr lang="en-US" dirty="0"/>
              <a:t>Funding </a:t>
            </a:r>
          </a:p>
          <a:p>
            <a:pPr lvl="1"/>
            <a:r>
              <a:rPr lang="en-US" dirty="0"/>
              <a:t>Legislation </a:t>
            </a:r>
          </a:p>
          <a:p>
            <a:pPr lvl="1"/>
            <a:endParaRPr lang="en-US" dirty="0"/>
          </a:p>
          <a:p>
            <a:pPr lvl="1"/>
            <a:endParaRPr lang="en-US" dirty="0"/>
          </a:p>
          <a:p>
            <a:endParaRPr lang="en-US" dirty="0"/>
          </a:p>
        </p:txBody>
      </p:sp>
      <p:pic>
        <p:nvPicPr>
          <p:cNvPr id="5" name="Picture 4" descr="A picture containing icon&#10;&#10;Description automatically generated">
            <a:extLst>
              <a:ext uri="{FF2B5EF4-FFF2-40B4-BE49-F238E27FC236}">
                <a16:creationId xmlns:a16="http://schemas.microsoft.com/office/drawing/2014/main" id="{20D60002-A4B9-D84B-AFE8-138149A560B7}"/>
              </a:ext>
            </a:extLst>
          </p:cNvPr>
          <p:cNvPicPr>
            <a:picLocks noChangeAspect="1"/>
          </p:cNvPicPr>
          <p:nvPr/>
        </p:nvPicPr>
        <p:blipFill>
          <a:blip r:embed="rId3"/>
          <a:stretch>
            <a:fillRect/>
          </a:stretch>
        </p:blipFill>
        <p:spPr>
          <a:xfrm>
            <a:off x="7274982" y="1516591"/>
            <a:ext cx="3824817" cy="3824817"/>
          </a:xfrm>
          <a:prstGeom prst="rect">
            <a:avLst/>
          </a:prstGeom>
        </p:spPr>
      </p:pic>
    </p:spTree>
    <p:extLst>
      <p:ext uri="{BB962C8B-B14F-4D97-AF65-F5344CB8AC3E}">
        <p14:creationId xmlns:p14="http://schemas.microsoft.com/office/powerpoint/2010/main" val="1819261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FCB4-F2E4-DF4E-9619-382D961A3DE6}"/>
              </a:ext>
            </a:extLst>
          </p:cNvPr>
          <p:cNvSpPr>
            <a:spLocks noGrp="1"/>
          </p:cNvSpPr>
          <p:nvPr>
            <p:ph type="title"/>
          </p:nvPr>
        </p:nvSpPr>
        <p:spPr/>
        <p:txBody>
          <a:bodyPr/>
          <a:lstStyle/>
          <a:p>
            <a:r>
              <a:rPr lang="en-US" dirty="0">
                <a:solidFill>
                  <a:srgbClr val="EC2B7B"/>
                </a:solidFill>
              </a:rPr>
              <a:t>What Can Legislative Advocacy Do? </a:t>
            </a:r>
          </a:p>
        </p:txBody>
      </p:sp>
      <p:sp>
        <p:nvSpPr>
          <p:cNvPr id="3" name="Content Placeholder 2">
            <a:extLst>
              <a:ext uri="{FF2B5EF4-FFF2-40B4-BE49-F238E27FC236}">
                <a16:creationId xmlns:a16="http://schemas.microsoft.com/office/drawing/2014/main" id="{386F16E6-31FC-D64C-B1BF-AF968DCE503C}"/>
              </a:ext>
            </a:extLst>
          </p:cNvPr>
          <p:cNvSpPr>
            <a:spLocks noGrp="1"/>
          </p:cNvSpPr>
          <p:nvPr>
            <p:ph idx="1"/>
          </p:nvPr>
        </p:nvSpPr>
        <p:spPr>
          <a:xfrm>
            <a:off x="838200" y="1690688"/>
            <a:ext cx="10515600" cy="4351338"/>
          </a:xfrm>
        </p:spPr>
        <p:txBody>
          <a:bodyPr/>
          <a:lstStyle/>
          <a:p>
            <a:r>
              <a:rPr lang="en-US" dirty="0"/>
              <a:t>Change your state’s existing laws. </a:t>
            </a:r>
          </a:p>
          <a:p>
            <a:r>
              <a:rPr lang="en-US" dirty="0"/>
              <a:t>Pass new state laws. </a:t>
            </a:r>
          </a:p>
          <a:p>
            <a:r>
              <a:rPr lang="en-US" dirty="0"/>
              <a:t>Give your community a voice. </a:t>
            </a:r>
          </a:p>
        </p:txBody>
      </p:sp>
      <p:pic>
        <p:nvPicPr>
          <p:cNvPr id="4" name="Picture 3">
            <a:extLst>
              <a:ext uri="{FF2B5EF4-FFF2-40B4-BE49-F238E27FC236}">
                <a16:creationId xmlns:a16="http://schemas.microsoft.com/office/drawing/2014/main" id="{AD380285-0A68-D046-B9F4-90FA8116DEDE}"/>
              </a:ext>
            </a:extLst>
          </p:cNvPr>
          <p:cNvPicPr>
            <a:picLocks noChangeAspect="1"/>
          </p:cNvPicPr>
          <p:nvPr/>
        </p:nvPicPr>
        <p:blipFill>
          <a:blip r:embed="rId3"/>
          <a:stretch>
            <a:fillRect/>
          </a:stretch>
        </p:blipFill>
        <p:spPr>
          <a:xfrm>
            <a:off x="6928336" y="1620441"/>
            <a:ext cx="4822824" cy="3617118"/>
          </a:xfrm>
          <a:prstGeom prst="rect">
            <a:avLst/>
          </a:prstGeom>
        </p:spPr>
      </p:pic>
    </p:spTree>
    <p:extLst>
      <p:ext uri="{BB962C8B-B14F-4D97-AF65-F5344CB8AC3E}">
        <p14:creationId xmlns:p14="http://schemas.microsoft.com/office/powerpoint/2010/main" val="79726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48DB-3459-8D48-BC27-31F38279B51C}"/>
              </a:ext>
            </a:extLst>
          </p:cNvPr>
          <p:cNvSpPr>
            <a:spLocks noGrp="1"/>
          </p:cNvSpPr>
          <p:nvPr>
            <p:ph type="title"/>
          </p:nvPr>
        </p:nvSpPr>
        <p:spPr/>
        <p:txBody>
          <a:bodyPr/>
          <a:lstStyle/>
          <a:p>
            <a:r>
              <a:rPr lang="en-US" dirty="0">
                <a:solidFill>
                  <a:srgbClr val="EC2B7B"/>
                </a:solidFill>
              </a:rPr>
              <a:t>What Are Legislative Issues? </a:t>
            </a:r>
          </a:p>
        </p:txBody>
      </p:sp>
      <p:sp>
        <p:nvSpPr>
          <p:cNvPr id="3" name="Content Placeholder 2">
            <a:extLst>
              <a:ext uri="{FF2B5EF4-FFF2-40B4-BE49-F238E27FC236}">
                <a16:creationId xmlns:a16="http://schemas.microsoft.com/office/drawing/2014/main" id="{E7D88ECF-74FB-8144-A570-17DC2DE67E44}"/>
              </a:ext>
            </a:extLst>
          </p:cNvPr>
          <p:cNvSpPr>
            <a:spLocks noGrp="1"/>
          </p:cNvSpPr>
          <p:nvPr>
            <p:ph idx="1"/>
          </p:nvPr>
        </p:nvSpPr>
        <p:spPr/>
        <p:txBody>
          <a:bodyPr/>
          <a:lstStyle/>
          <a:p>
            <a:r>
              <a:rPr lang="en-US" dirty="0"/>
              <a:t>Reproductive Rights</a:t>
            </a:r>
          </a:p>
          <a:p>
            <a:r>
              <a:rPr lang="en-US" dirty="0"/>
              <a:t>Voting Rights </a:t>
            </a:r>
          </a:p>
          <a:p>
            <a:r>
              <a:rPr lang="en-US" dirty="0"/>
              <a:t>LGBTQ Rights</a:t>
            </a:r>
          </a:p>
          <a:p>
            <a:r>
              <a:rPr lang="en-US" dirty="0"/>
              <a:t>Healthcare </a:t>
            </a:r>
          </a:p>
          <a:p>
            <a:r>
              <a:rPr lang="en-US" dirty="0"/>
              <a:t>Sex Work, HIV, Drug Use Decriminalization</a:t>
            </a:r>
          </a:p>
          <a:p>
            <a:r>
              <a:rPr lang="en-US" dirty="0"/>
              <a:t>Funding for programs and services</a:t>
            </a:r>
          </a:p>
          <a:p>
            <a:r>
              <a:rPr lang="en-US" dirty="0"/>
              <a:t>And so much more!</a:t>
            </a:r>
          </a:p>
        </p:txBody>
      </p:sp>
    </p:spTree>
    <p:extLst>
      <p:ext uri="{BB962C8B-B14F-4D97-AF65-F5344CB8AC3E}">
        <p14:creationId xmlns:p14="http://schemas.microsoft.com/office/powerpoint/2010/main" val="3662528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PWN Powerpoint Template" id="{DFEC93C5-5B2D-FB4E-B4C9-168C3393B0DF}" vid="{F6A40E0E-DDEF-A74B-B3A4-7E764DB477A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PWN Powerpoint Template" id="{DFEC93C5-5B2D-FB4E-B4C9-168C3393B0DF}" vid="{DE2B1FE6-724C-2546-A4B2-A780D26331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21272</TotalTime>
  <Words>1346</Words>
  <Application>Microsoft Macintosh PowerPoint</Application>
  <PresentationFormat>Widescreen</PresentationFormat>
  <Paragraphs>199</Paragraphs>
  <Slides>33</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Calibri Light</vt:lpstr>
      <vt:lpstr>Myriad Pro</vt:lpstr>
      <vt:lpstr>Myriad Pro Semibold</vt:lpstr>
      <vt:lpstr>Office Theme</vt:lpstr>
      <vt:lpstr>1_Office Theme</vt:lpstr>
      <vt:lpstr>State Legislative Advocacy 101</vt:lpstr>
      <vt:lpstr>Objectives</vt:lpstr>
      <vt:lpstr>About Positive Women’s Network-USA</vt:lpstr>
      <vt:lpstr>PWN Policy Agenda </vt:lpstr>
      <vt:lpstr>Poll Time</vt:lpstr>
      <vt:lpstr> Why State Legislative Advocacy?</vt:lpstr>
      <vt:lpstr>Why State Legislative Advocacy? </vt:lpstr>
      <vt:lpstr>What Can Legislative Advocacy Do? </vt:lpstr>
      <vt:lpstr>What Are Legislative Issues? </vt:lpstr>
      <vt:lpstr>PowerPoint Presentation</vt:lpstr>
      <vt:lpstr>The Legislative Branch</vt:lpstr>
      <vt:lpstr>The Legislative Branch</vt:lpstr>
      <vt:lpstr>Levels of Representation </vt:lpstr>
      <vt:lpstr>The Legislative Process</vt:lpstr>
      <vt:lpstr>The Legislative Process: Concept and Sponsor </vt:lpstr>
      <vt:lpstr>The Legislative Process: Committees </vt:lpstr>
      <vt:lpstr>The Legislative Process: Floor and Law</vt:lpstr>
      <vt:lpstr>When is your state in session?</vt:lpstr>
      <vt:lpstr>Who is your representative and senator?</vt:lpstr>
      <vt:lpstr>Legislative Advocacy </vt:lpstr>
      <vt:lpstr>Why Should You Be A Legislative Advocate? </vt:lpstr>
      <vt:lpstr>Types of Advocacy </vt:lpstr>
      <vt:lpstr>Types of Advocacy: Direct Outreach  </vt:lpstr>
      <vt:lpstr>Types of Advocacy: Coalitions </vt:lpstr>
      <vt:lpstr>Types of Advocacy: Engage with the Legislative Process </vt:lpstr>
      <vt:lpstr>Types of Advocacy: Develop Tools </vt:lpstr>
      <vt:lpstr>PWN Advocacy in Action</vt:lpstr>
      <vt:lpstr>Virginia HIV Justice Coalition  </vt:lpstr>
      <vt:lpstr>Texas Strike Force: HIV Advocacy Day </vt:lpstr>
      <vt:lpstr>Resources </vt:lpstr>
      <vt:lpstr>Questions?</vt:lpstr>
      <vt:lpstr>State Legislative Advocacy Training Series </vt:lpstr>
      <vt:lpstr>Evaluation Form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Flannery</dc:creator>
  <cp:lastModifiedBy>Microsoft Office User</cp:lastModifiedBy>
  <cp:revision>96</cp:revision>
  <dcterms:created xsi:type="dcterms:W3CDTF">2019-05-29T15:58:05Z</dcterms:created>
  <dcterms:modified xsi:type="dcterms:W3CDTF">2020-11-18T19:31:49Z</dcterms:modified>
</cp:coreProperties>
</file>